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93" r:id="rId4"/>
    <p:sldId id="276" r:id="rId5"/>
    <p:sldId id="261" r:id="rId6"/>
    <p:sldId id="264" r:id="rId7"/>
    <p:sldId id="289" r:id="rId8"/>
    <p:sldId id="288" r:id="rId9"/>
    <p:sldId id="290" r:id="rId10"/>
    <p:sldId id="292" r:id="rId11"/>
    <p:sldId id="294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02" autoAdjust="0"/>
    <p:restoredTop sz="88251" autoAdjust="0"/>
  </p:normalViewPr>
  <p:slideViewPr>
    <p:cSldViewPr>
      <p:cViewPr>
        <p:scale>
          <a:sx n="75" d="100"/>
          <a:sy n="75" d="100"/>
        </p:scale>
        <p:origin x="-1338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862F21-15B5-4C47-8E92-534C9D19B08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569A8C2-A89B-4FA0-84E5-54B9BC32D59A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smtClean="0"/>
            <a:t>Canvas</a:t>
          </a:r>
          <a:endParaRPr lang="ko-KR" altLang="en-US" dirty="0"/>
        </a:p>
      </dgm:t>
    </dgm:pt>
    <dgm:pt modelId="{5A3D550C-0BA5-4185-9E4E-CAC5F830C1D4}" type="sibTrans" cxnId="{34B5D303-D9EB-401D-8703-8182CE11D3F0}">
      <dgm:prSet/>
      <dgm:spPr>
        <a:noFill/>
      </dgm:spPr>
      <dgm:t>
        <a:bodyPr/>
        <a:lstStyle/>
        <a:p>
          <a:pPr latinLnBrk="1"/>
          <a:endParaRPr lang="ko-KR" altLang="en-US"/>
        </a:p>
      </dgm:t>
    </dgm:pt>
    <dgm:pt modelId="{F4B52674-2A1F-4A66-923A-2C435A71A447}" type="parTrans" cxnId="{34B5D303-D9EB-401D-8703-8182CE11D3F0}">
      <dgm:prSet/>
      <dgm:spPr/>
      <dgm:t>
        <a:bodyPr/>
        <a:lstStyle/>
        <a:p>
          <a:pPr latinLnBrk="1"/>
          <a:endParaRPr lang="ko-KR" altLang="en-US"/>
        </a:p>
      </dgm:t>
    </dgm:pt>
    <dgm:pt modelId="{631E5AE5-89C5-4FCD-9293-2BEFFA2D0CD7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 smtClean="0"/>
            <a:t>Drawing Tool</a:t>
          </a:r>
          <a:endParaRPr lang="ko-KR" altLang="en-US" dirty="0"/>
        </a:p>
      </dgm:t>
    </dgm:pt>
    <dgm:pt modelId="{6CFE5DA7-F1D8-44B2-9EAE-1A6D12C10F8F}" type="sibTrans" cxnId="{C6DB5862-0F3D-49A3-A76E-476867F21FD5}">
      <dgm:prSet/>
      <dgm:spPr>
        <a:noFill/>
      </dgm:spPr>
      <dgm:t>
        <a:bodyPr/>
        <a:lstStyle/>
        <a:p>
          <a:pPr latinLnBrk="1"/>
          <a:endParaRPr lang="ko-KR" altLang="en-US"/>
        </a:p>
      </dgm:t>
    </dgm:pt>
    <dgm:pt modelId="{9966FC66-D0A5-4CB6-B3B3-74911AF98590}" type="parTrans" cxnId="{C6DB5862-0F3D-49A3-A76E-476867F21FD5}">
      <dgm:prSet/>
      <dgm:spPr/>
      <dgm:t>
        <a:bodyPr/>
        <a:lstStyle/>
        <a:p>
          <a:pPr latinLnBrk="1"/>
          <a:endParaRPr lang="ko-KR" altLang="en-US"/>
        </a:p>
      </dgm:t>
    </dgm:pt>
    <dgm:pt modelId="{3175FCA4-E918-4B9A-B3DB-73324FA1613D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 smtClean="0"/>
            <a:t>Translate Engine</a:t>
          </a:r>
          <a:endParaRPr lang="ko-KR" altLang="en-US" dirty="0"/>
        </a:p>
      </dgm:t>
    </dgm:pt>
    <dgm:pt modelId="{31852F58-2A8A-440A-96F1-460786F84EA6}" type="sibTrans" cxnId="{3FE1BB6F-B079-41C5-AD68-108C6125D941}">
      <dgm:prSet/>
      <dgm:spPr/>
      <dgm:t>
        <a:bodyPr/>
        <a:lstStyle/>
        <a:p>
          <a:pPr latinLnBrk="1"/>
          <a:endParaRPr lang="ko-KR" altLang="en-US"/>
        </a:p>
      </dgm:t>
    </dgm:pt>
    <dgm:pt modelId="{8C700397-D34A-48AD-960F-55D918DE55B9}" type="parTrans" cxnId="{3FE1BB6F-B079-41C5-AD68-108C6125D941}">
      <dgm:prSet/>
      <dgm:spPr/>
      <dgm:t>
        <a:bodyPr/>
        <a:lstStyle/>
        <a:p>
          <a:pPr latinLnBrk="1"/>
          <a:endParaRPr lang="ko-KR" altLang="en-US"/>
        </a:p>
      </dgm:t>
    </dgm:pt>
    <dgm:pt modelId="{A7C43005-C36B-4A55-AC5F-B5584C780F46}" type="pres">
      <dgm:prSet presAssocID="{77862F21-15B5-4C47-8E92-534C9D19B083}" presName="Name0" presStyleCnt="0">
        <dgm:presLayoutVars>
          <dgm:dir/>
          <dgm:resizeHandles val="exact"/>
        </dgm:presLayoutVars>
      </dgm:prSet>
      <dgm:spPr/>
    </dgm:pt>
    <dgm:pt modelId="{3B9FBB9A-8245-4ABA-858A-E1465D6B2997}" type="pres">
      <dgm:prSet presAssocID="{C569A8C2-A89B-4FA0-84E5-54B9BC32D59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A07FD7-6400-4EF8-8828-194A46A76795}" type="pres">
      <dgm:prSet presAssocID="{5A3D550C-0BA5-4185-9E4E-CAC5F830C1D4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C161DB6-3F1F-49AD-83D3-8E0B616DEEAC}" type="pres">
      <dgm:prSet presAssocID="{5A3D550C-0BA5-4185-9E4E-CAC5F830C1D4}" presName="connectorText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A8C0DE7A-2571-4501-A191-BDDEB727B011}" type="pres">
      <dgm:prSet presAssocID="{631E5AE5-89C5-4FCD-9293-2BEFFA2D0CD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68FBC80-363A-47FF-A02B-B6CA8E47E5E1}" type="pres">
      <dgm:prSet presAssocID="{6CFE5DA7-F1D8-44B2-9EAE-1A6D12C10F8F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0074C196-A180-491F-A43B-99F8D32079EB}" type="pres">
      <dgm:prSet presAssocID="{6CFE5DA7-F1D8-44B2-9EAE-1A6D12C10F8F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82CC4923-18BF-41FD-9058-07B3709935D0}" type="pres">
      <dgm:prSet presAssocID="{3175FCA4-E918-4B9A-B3DB-73324FA1613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A8AC9D0-5ED6-4D7F-BC2E-A5B3D35253A3}" type="presOf" srcId="{6CFE5DA7-F1D8-44B2-9EAE-1A6D12C10F8F}" destId="{968FBC80-363A-47FF-A02B-B6CA8E47E5E1}" srcOrd="0" destOrd="0" presId="urn:microsoft.com/office/officeart/2005/8/layout/process1"/>
    <dgm:cxn modelId="{3FE1BB6F-B079-41C5-AD68-108C6125D941}" srcId="{77862F21-15B5-4C47-8E92-534C9D19B083}" destId="{3175FCA4-E918-4B9A-B3DB-73324FA1613D}" srcOrd="2" destOrd="0" parTransId="{8C700397-D34A-48AD-960F-55D918DE55B9}" sibTransId="{31852F58-2A8A-440A-96F1-460786F84EA6}"/>
    <dgm:cxn modelId="{C2E8ED8A-96C9-4A72-A89A-4AF13ED99DEE}" type="presOf" srcId="{5A3D550C-0BA5-4185-9E4E-CAC5F830C1D4}" destId="{71A07FD7-6400-4EF8-8828-194A46A76795}" srcOrd="0" destOrd="0" presId="urn:microsoft.com/office/officeart/2005/8/layout/process1"/>
    <dgm:cxn modelId="{34B5D303-D9EB-401D-8703-8182CE11D3F0}" srcId="{77862F21-15B5-4C47-8E92-534C9D19B083}" destId="{C569A8C2-A89B-4FA0-84E5-54B9BC32D59A}" srcOrd="0" destOrd="0" parTransId="{F4B52674-2A1F-4A66-923A-2C435A71A447}" sibTransId="{5A3D550C-0BA5-4185-9E4E-CAC5F830C1D4}"/>
    <dgm:cxn modelId="{1AB31298-8770-4483-B618-51A43973C8C0}" type="presOf" srcId="{C569A8C2-A89B-4FA0-84E5-54B9BC32D59A}" destId="{3B9FBB9A-8245-4ABA-858A-E1465D6B2997}" srcOrd="0" destOrd="0" presId="urn:microsoft.com/office/officeart/2005/8/layout/process1"/>
    <dgm:cxn modelId="{E73A24A2-02E6-4280-AF5B-10F95E22E663}" type="presOf" srcId="{5A3D550C-0BA5-4185-9E4E-CAC5F830C1D4}" destId="{8C161DB6-3F1F-49AD-83D3-8E0B616DEEAC}" srcOrd="1" destOrd="0" presId="urn:microsoft.com/office/officeart/2005/8/layout/process1"/>
    <dgm:cxn modelId="{E6F061E8-C787-4719-8B4C-BCACAA2D6451}" type="presOf" srcId="{631E5AE5-89C5-4FCD-9293-2BEFFA2D0CD7}" destId="{A8C0DE7A-2571-4501-A191-BDDEB727B011}" srcOrd="0" destOrd="0" presId="urn:microsoft.com/office/officeart/2005/8/layout/process1"/>
    <dgm:cxn modelId="{5A2CFCCD-E9F0-43D8-9E04-6D8B3DE748B7}" type="presOf" srcId="{77862F21-15B5-4C47-8E92-534C9D19B083}" destId="{A7C43005-C36B-4A55-AC5F-B5584C780F46}" srcOrd="0" destOrd="0" presId="urn:microsoft.com/office/officeart/2005/8/layout/process1"/>
    <dgm:cxn modelId="{0F7BF6E4-1D16-4D4E-8F83-A4ACC4AF8206}" type="presOf" srcId="{6CFE5DA7-F1D8-44B2-9EAE-1A6D12C10F8F}" destId="{0074C196-A180-491F-A43B-99F8D32079EB}" srcOrd="1" destOrd="0" presId="urn:microsoft.com/office/officeart/2005/8/layout/process1"/>
    <dgm:cxn modelId="{C6DB5862-0F3D-49A3-A76E-476867F21FD5}" srcId="{77862F21-15B5-4C47-8E92-534C9D19B083}" destId="{631E5AE5-89C5-4FCD-9293-2BEFFA2D0CD7}" srcOrd="1" destOrd="0" parTransId="{9966FC66-D0A5-4CB6-B3B3-74911AF98590}" sibTransId="{6CFE5DA7-F1D8-44B2-9EAE-1A6D12C10F8F}"/>
    <dgm:cxn modelId="{68BC12CD-8219-4660-A68C-DB3B87EBCB54}" type="presOf" srcId="{3175FCA4-E918-4B9A-B3DB-73324FA1613D}" destId="{82CC4923-18BF-41FD-9058-07B3709935D0}" srcOrd="0" destOrd="0" presId="urn:microsoft.com/office/officeart/2005/8/layout/process1"/>
    <dgm:cxn modelId="{0B859A11-3215-4B38-9CF3-7F356608AAE7}" type="presParOf" srcId="{A7C43005-C36B-4A55-AC5F-B5584C780F46}" destId="{3B9FBB9A-8245-4ABA-858A-E1465D6B2997}" srcOrd="0" destOrd="0" presId="urn:microsoft.com/office/officeart/2005/8/layout/process1"/>
    <dgm:cxn modelId="{702F7528-C6CE-4F02-870A-2E0A985955CB}" type="presParOf" srcId="{A7C43005-C36B-4A55-AC5F-B5584C780F46}" destId="{71A07FD7-6400-4EF8-8828-194A46A76795}" srcOrd="1" destOrd="0" presId="urn:microsoft.com/office/officeart/2005/8/layout/process1"/>
    <dgm:cxn modelId="{A1F9FF01-4C94-4B0C-9C4B-BD027B8548A1}" type="presParOf" srcId="{71A07FD7-6400-4EF8-8828-194A46A76795}" destId="{8C161DB6-3F1F-49AD-83D3-8E0B616DEEAC}" srcOrd="0" destOrd="0" presId="urn:microsoft.com/office/officeart/2005/8/layout/process1"/>
    <dgm:cxn modelId="{3205F8A2-05AA-43AD-8223-ED0C94A1DE15}" type="presParOf" srcId="{A7C43005-C36B-4A55-AC5F-B5584C780F46}" destId="{A8C0DE7A-2571-4501-A191-BDDEB727B011}" srcOrd="2" destOrd="0" presId="urn:microsoft.com/office/officeart/2005/8/layout/process1"/>
    <dgm:cxn modelId="{8659F1C2-2DD1-4DDC-B2ED-30DE0168ED5C}" type="presParOf" srcId="{A7C43005-C36B-4A55-AC5F-B5584C780F46}" destId="{968FBC80-363A-47FF-A02B-B6CA8E47E5E1}" srcOrd="3" destOrd="0" presId="urn:microsoft.com/office/officeart/2005/8/layout/process1"/>
    <dgm:cxn modelId="{68252DC4-1745-46AC-9E6E-A4D7505CDBDB}" type="presParOf" srcId="{968FBC80-363A-47FF-A02B-B6CA8E47E5E1}" destId="{0074C196-A180-491F-A43B-99F8D32079EB}" srcOrd="0" destOrd="0" presId="urn:microsoft.com/office/officeart/2005/8/layout/process1"/>
    <dgm:cxn modelId="{3392A61F-0C32-42FB-ADD5-3E71B9874A11}" type="presParOf" srcId="{A7C43005-C36B-4A55-AC5F-B5584C780F46}" destId="{82CC4923-18BF-41FD-9058-07B3709935D0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FFD3-144C-4118-A739-826FAB30AFF7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932F5-24AA-4A1C-B76B-26A15071FF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Shadow, glow, bevel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Shadow, glow, bevel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Shadow, glow, bevel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Shadow, glow, bevel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Shadow, glow, bevel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932F5-24AA-4A1C-B76B-26A15071FF37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56" name="직사각형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직사각형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직사각형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직사각형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E639F1-EBF8-4A32-B0D7-26EBBED974CE}" type="datetimeFigureOut">
              <a:rPr lang="ko-KR" altLang="en-US" smtClean="0"/>
              <a:pPr/>
              <a:t>2007-11-21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3773E54-C890-44F9-8493-C4856ED45F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57224" y="2357430"/>
            <a:ext cx="7772400" cy="1975104"/>
          </a:xfrm>
        </p:spPr>
        <p:txBody>
          <a:bodyPr/>
          <a:lstStyle/>
          <a:p>
            <a:pPr algn="ctr"/>
            <a:r>
              <a:rPr lang="en-US" altLang="ko-KR" sz="4400" cap="none" dirty="0" err="1" smtClean="0">
                <a:latin typeface="맑은 고딕" pitchFamily="50" charset="-127"/>
                <a:ea typeface="맑은 고딕" pitchFamily="50" charset="-127"/>
              </a:rPr>
              <a:t>SharpDraw</a:t>
            </a:r>
            <a:endParaRPr lang="ko-KR" altLang="en-US" sz="4400" cap="none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14442" y="4429132"/>
            <a:ext cx="7200896" cy="1651636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algn="r">
              <a:lnSpc>
                <a:spcPct val="150000"/>
              </a:lnSpc>
            </a:pPr>
            <a:endParaRPr lang="en-US" altLang="ko-K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endParaRPr lang="en-US" altLang="ko-K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Sharp People</a:t>
            </a:r>
            <a:endParaRPr lang="ko-KR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</a:t>
            </a:r>
            <a:r>
              <a:rPr lang="ko-KR" alt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희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병      </a:t>
            </a:r>
          </a:p>
          <a:p>
            <a:pPr algn="r">
              <a:lnSpc>
                <a:spcPct val="150000"/>
              </a:lnSpc>
            </a:pP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 화 영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Problem Solving 5</a:t>
            </a:r>
            <a:r>
              <a:rPr lang="en-US" altLang="ko-KR" sz="3600" baseline="30000" dirty="0" smtClean="0"/>
              <a:t>th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1785926"/>
            <a:ext cx="7772400" cy="4572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dirty="0" smtClean="0"/>
              <a:t>일치</a:t>
            </a:r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  <a:buNone/>
            </a:pPr>
            <a:endParaRPr lang="ko-KR" altLang="en-US" sz="1800" dirty="0" smtClean="0"/>
          </a:p>
        </p:txBody>
      </p:sp>
      <p:grpSp>
        <p:nvGrpSpPr>
          <p:cNvPr id="4" name="그룹 7"/>
          <p:cNvGrpSpPr/>
          <p:nvPr/>
        </p:nvGrpSpPr>
        <p:grpSpPr>
          <a:xfrm>
            <a:off x="2071670" y="2857496"/>
            <a:ext cx="5286412" cy="2638741"/>
            <a:chOff x="2507148" y="2428869"/>
            <a:chExt cx="4779496" cy="2412564"/>
          </a:xfrm>
        </p:grpSpPr>
        <p:sp>
          <p:nvSpPr>
            <p:cNvPr id="5" name="직사각형 4"/>
            <p:cNvSpPr/>
            <p:nvPr/>
          </p:nvSpPr>
          <p:spPr>
            <a:xfrm>
              <a:off x="2571736" y="2428869"/>
              <a:ext cx="4714908" cy="7184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en-US" altLang="ko-KR" sz="2000" dirty="0" smtClean="0"/>
                <a:t>SVG</a:t>
              </a:r>
              <a:r>
                <a:rPr lang="ko-KR" altLang="en-US" sz="2000" dirty="0" smtClean="0"/>
                <a:t>의 개념은 깔끔하지만 </a:t>
              </a:r>
              <a:r>
                <a:rPr lang="en-US" altLang="ko-KR" sz="2000" dirty="0" err="1" smtClean="0"/>
                <a:t>SharpDraw</a:t>
              </a:r>
              <a:r>
                <a:rPr lang="en-US" altLang="ko-KR" sz="2000" dirty="0" smtClean="0"/>
                <a:t> </a:t>
              </a:r>
              <a:r>
                <a:rPr lang="ko-KR" altLang="en-US" sz="2000" dirty="0" smtClean="0"/>
                <a:t>에서 </a:t>
              </a:r>
              <a:endParaRPr lang="en-US" altLang="ko-KR" sz="2000" dirty="0" smtClean="0"/>
            </a:p>
            <a:p>
              <a:pPr marL="342900" indent="-342900"/>
              <a:r>
                <a:rPr lang="ko-KR" altLang="en-US" sz="2000" dirty="0" smtClean="0"/>
                <a:t>구현한 효과 중첩 등을 지원하지 않음</a:t>
              </a:r>
              <a:endParaRPr lang="en-US" altLang="ko-KR" sz="2000" dirty="0" smtClean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07148" y="4127053"/>
              <a:ext cx="4714908" cy="7143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10000"/>
                </a:lnSpc>
              </a:pP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SVG</a:t>
              </a: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 변환 엔진에서 각종 구문을 응용하여 효과 지원 및 개념 일치</a:t>
              </a:r>
              <a:endParaRPr lang="ko-KR" altLang="en-US" dirty="0"/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4757739" y="3437166"/>
              <a:ext cx="357190" cy="428628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Screen shot</a:t>
            </a:r>
            <a:endParaRPr lang="ko-KR" altLang="en-US" b="1" dirty="0"/>
          </a:p>
        </p:txBody>
      </p:sp>
      <p:pic>
        <p:nvPicPr>
          <p:cNvPr id="1026" name="Picture 2" descr="C:\Documents and Settings\Administrator\바탕 화면\캡쳐\screensh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38" y="1404545"/>
            <a:ext cx="7286676" cy="502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INDEX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ko-KR" altLang="en-US" sz="3200" dirty="0" smtClean="0">
                <a:latin typeface="+mn-ea"/>
              </a:rPr>
              <a:t>프로젝트 동기</a:t>
            </a:r>
          </a:p>
          <a:p>
            <a:pPr>
              <a:lnSpc>
                <a:spcPct val="160000"/>
              </a:lnSpc>
            </a:pPr>
            <a:r>
              <a:rPr lang="ko-KR" altLang="en-US" sz="3200" dirty="0" smtClean="0">
                <a:latin typeface="+mn-ea"/>
              </a:rPr>
              <a:t>프로젝트 목적</a:t>
            </a:r>
          </a:p>
          <a:p>
            <a:pPr>
              <a:lnSpc>
                <a:spcPct val="160000"/>
              </a:lnSpc>
            </a:pPr>
            <a:r>
              <a:rPr lang="en-US" altLang="ko-KR" sz="3200" dirty="0" smtClean="0">
                <a:latin typeface="+mn-ea"/>
              </a:rPr>
              <a:t>Software Architecture</a:t>
            </a:r>
          </a:p>
          <a:p>
            <a:pPr>
              <a:lnSpc>
                <a:spcPct val="160000"/>
              </a:lnSpc>
            </a:pPr>
            <a:r>
              <a:rPr lang="en-US" altLang="ko-KR" sz="3200" dirty="0" smtClean="0">
                <a:latin typeface="+mn-ea"/>
              </a:rPr>
              <a:t>Problem Solving</a:t>
            </a:r>
          </a:p>
          <a:p>
            <a:pPr>
              <a:lnSpc>
                <a:spcPct val="160000"/>
              </a:lnSpc>
            </a:pPr>
            <a:r>
              <a:rPr lang="en-US" altLang="ko-KR" sz="3200" dirty="0" smtClean="0">
                <a:latin typeface="+mn-ea"/>
              </a:rPr>
              <a:t>Screen shot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프로젝트 동기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다양한 플랫폼에서 사용할 수 있으며 강력한 기능을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가지는 </a:t>
            </a:r>
            <a:r>
              <a:rPr lang="en-US" dirty="0" smtClean="0"/>
              <a:t>Vector </a:t>
            </a:r>
            <a:r>
              <a:rPr lang="en-US" altLang="ko-KR" dirty="0" smtClean="0"/>
              <a:t>Based</a:t>
            </a:r>
            <a:r>
              <a:rPr lang="ko-KR" altLang="en-US" dirty="0" smtClean="0"/>
              <a:t> </a:t>
            </a:r>
            <a:r>
              <a:rPr lang="en-US" dirty="0" smtClean="0"/>
              <a:t>Graphic Tool</a:t>
            </a:r>
          </a:p>
          <a:p>
            <a:pPr lvl="1"/>
            <a:endParaRPr lang="en-US" dirty="0" smtClean="0"/>
          </a:p>
          <a:p>
            <a:r>
              <a:rPr lang="ko-KR" altLang="en-US" dirty="0" smtClean="0"/>
              <a:t>무료로 사용할 수 있으며 타 </a:t>
            </a:r>
            <a:r>
              <a:rPr lang="en-US" altLang="ko-KR" dirty="0" smtClean="0"/>
              <a:t>Vector Graphic Tool</a:t>
            </a:r>
            <a:r>
              <a:rPr lang="ko-KR" altLang="en-US" dirty="0" smtClean="0"/>
              <a:t>과 호환 가능한 </a:t>
            </a:r>
            <a:r>
              <a:rPr lang="en-US" altLang="ko-KR" dirty="0" smtClean="0"/>
              <a:t>Vector Graphic Tool </a:t>
            </a:r>
            <a:r>
              <a:rPr lang="ko-KR" altLang="en-US" dirty="0" smtClean="0"/>
              <a:t>제작</a:t>
            </a:r>
          </a:p>
          <a:p>
            <a:pPr lvl="1"/>
            <a:endParaRPr lang="ko-KR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프로젝트 목적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sz="3900" dirty="0" smtClean="0"/>
              <a:t>기존의 </a:t>
            </a:r>
            <a:r>
              <a:rPr lang="en-US" altLang="ko-KR" sz="3900" dirty="0" smtClean="0"/>
              <a:t>Graphic Tool</a:t>
            </a:r>
            <a:r>
              <a:rPr lang="ko-KR" altLang="en-US" sz="3900" dirty="0" smtClean="0"/>
              <a:t>에 비해 빠른 속도와 경쟁력 있는 성능을 가지도록 함 </a:t>
            </a:r>
            <a:endParaRPr lang="en-US" altLang="ko-KR" sz="3900" dirty="0" smtClean="0"/>
          </a:p>
          <a:p>
            <a:endParaRPr lang="en-US" altLang="ko-KR" sz="3900" dirty="0" smtClean="0"/>
          </a:p>
          <a:p>
            <a:r>
              <a:rPr lang="ko-KR" altLang="en-US" sz="3900" dirty="0" smtClean="0"/>
              <a:t>벡터 그래픽에 필수적인 기능 다수 지원 </a:t>
            </a:r>
          </a:p>
          <a:p>
            <a:pPr lvl="1"/>
            <a:r>
              <a:rPr lang="en-US" altLang="ko-KR" sz="3100" dirty="0" smtClean="0"/>
              <a:t>Multi</a:t>
            </a:r>
            <a:r>
              <a:rPr lang="ko-KR" altLang="en-US" sz="3100" dirty="0" smtClean="0"/>
              <a:t> </a:t>
            </a:r>
            <a:r>
              <a:rPr lang="en-US" sz="3100" dirty="0" smtClean="0"/>
              <a:t>Gradient, Color, Opacity, Stroke, Effect </a:t>
            </a:r>
            <a:r>
              <a:rPr lang="ko-KR" altLang="en-US" sz="3100" dirty="0" smtClean="0"/>
              <a:t>중첩 </a:t>
            </a:r>
            <a:endParaRPr lang="en-US" altLang="ko-KR" sz="3100" dirty="0" smtClean="0"/>
          </a:p>
          <a:p>
            <a:pPr lvl="1"/>
            <a:r>
              <a:rPr lang="en-US" sz="3100" dirty="0" smtClean="0"/>
              <a:t>Transform, Canvas  Zoom, Multi Layer</a:t>
            </a:r>
            <a:r>
              <a:rPr lang="en-US" altLang="ko-KR" sz="3100" dirty="0" smtClean="0"/>
              <a:t>, </a:t>
            </a:r>
            <a:r>
              <a:rPr lang="ko-KR" altLang="en-US" sz="3100" dirty="0" smtClean="0"/>
              <a:t>도형</a:t>
            </a:r>
            <a:r>
              <a:rPr lang="en-US" altLang="ko-KR" sz="3100" dirty="0" smtClean="0"/>
              <a:t>, </a:t>
            </a:r>
            <a:r>
              <a:rPr lang="ko-KR" altLang="en-US" sz="3100" dirty="0" smtClean="0"/>
              <a:t>펜</a:t>
            </a:r>
            <a:r>
              <a:rPr lang="en-US" altLang="ko-KR" sz="3100" dirty="0" smtClean="0"/>
              <a:t>, </a:t>
            </a:r>
            <a:r>
              <a:rPr lang="ko-KR" altLang="en-US" sz="3100" dirty="0" smtClean="0"/>
              <a:t>텍스트  </a:t>
            </a:r>
            <a:endParaRPr lang="en-US" altLang="ko-KR" sz="3100" dirty="0" smtClean="0"/>
          </a:p>
          <a:p>
            <a:pPr lvl="1"/>
            <a:endParaRPr lang="ko-KR" altLang="en-US" sz="3700" dirty="0" smtClean="0"/>
          </a:p>
          <a:p>
            <a:r>
              <a:rPr lang="ko-KR" altLang="en-US" sz="3900" dirty="0" smtClean="0"/>
              <a:t>벡터 그래픽 표준인 </a:t>
            </a:r>
            <a:r>
              <a:rPr lang="en-US" altLang="ko-KR" sz="3900" dirty="0" smtClean="0"/>
              <a:t>SVG</a:t>
            </a:r>
            <a:r>
              <a:rPr lang="ko-KR" altLang="en-US" sz="3900" dirty="0" smtClean="0"/>
              <a:t> 지원 </a:t>
            </a:r>
            <a:endParaRPr lang="en-US" altLang="ko-KR" sz="3900" dirty="0" smtClean="0"/>
          </a:p>
          <a:p>
            <a:endParaRPr lang="ko-KR" altLang="en-US" sz="3900" dirty="0" smtClean="0"/>
          </a:p>
          <a:p>
            <a:r>
              <a:rPr lang="en-US" altLang="ko-KR" sz="3900" dirty="0" smtClean="0"/>
              <a:t>SVG</a:t>
            </a:r>
            <a:r>
              <a:rPr lang="ko-KR" altLang="en-US" sz="3900" dirty="0" smtClean="0"/>
              <a:t>의 </a:t>
            </a:r>
            <a:r>
              <a:rPr lang="en-US" altLang="ko-KR" sz="3900" dirty="0" smtClean="0"/>
              <a:t>Simple</a:t>
            </a:r>
            <a:r>
              <a:rPr lang="ko-KR" altLang="en-US" sz="3900" dirty="0" smtClean="0"/>
              <a:t>한 개념을 툴의 바탕에 적용</a:t>
            </a:r>
            <a:endParaRPr lang="en-US" altLang="ko-KR" sz="3900" dirty="0" smtClean="0"/>
          </a:p>
          <a:p>
            <a:endParaRPr lang="en-US" altLang="ko-KR" sz="3900" dirty="0" smtClean="0"/>
          </a:p>
          <a:p>
            <a:r>
              <a:rPr lang="ko-KR" altLang="en-US" sz="3900" dirty="0" smtClean="0"/>
              <a:t>다양한 플랫폼 기반의 사용자를 위해 </a:t>
            </a:r>
            <a:r>
              <a:rPr lang="en-US" altLang="ko-KR" sz="3900" dirty="0" smtClean="0"/>
              <a:t>Java</a:t>
            </a:r>
            <a:r>
              <a:rPr lang="ko-KR" altLang="en-US" sz="3900" dirty="0" smtClean="0"/>
              <a:t>로 개발 </a:t>
            </a:r>
            <a:r>
              <a:rPr lang="en-US" altLang="ko-KR" sz="3900" dirty="0" smtClean="0"/>
              <a:t>/ </a:t>
            </a:r>
            <a:r>
              <a:rPr lang="ko-KR" altLang="en-US" sz="3900" dirty="0" smtClean="0"/>
              <a:t>개발 완료 후 배포</a:t>
            </a:r>
            <a:endParaRPr lang="en-US" altLang="ko-KR" sz="3900" dirty="0" smtClean="0"/>
          </a:p>
          <a:p>
            <a:pPr lvl="1"/>
            <a:endParaRPr lang="ko-KR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Software Architecture</a:t>
            </a:r>
            <a:endParaRPr lang="ko-KR" altLang="en-US" dirty="0"/>
          </a:p>
        </p:txBody>
      </p:sp>
      <p:sp>
        <p:nvSpPr>
          <p:cNvPr id="29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572000"/>
          </a:xfrm>
          <a:noFill/>
        </p:spPr>
        <p:txBody>
          <a:bodyPr>
            <a:normAutofit/>
          </a:bodyPr>
          <a:lstStyle/>
          <a:p>
            <a:r>
              <a:rPr lang="en-US" altLang="ko-KR" dirty="0" err="1" smtClean="0"/>
              <a:t>SharpDraw</a:t>
            </a:r>
            <a:endParaRPr lang="en-US" altLang="ko-KR" dirty="0" smtClean="0"/>
          </a:p>
          <a:p>
            <a:endParaRPr lang="ko-KR" altLang="en-US" sz="2400" dirty="0"/>
          </a:p>
        </p:txBody>
      </p:sp>
      <p:graphicFrame>
        <p:nvGraphicFramePr>
          <p:cNvPr id="30" name="다이어그램 29"/>
          <p:cNvGraphicFramePr/>
          <p:nvPr/>
        </p:nvGraphicFramePr>
        <p:xfrm>
          <a:off x="1524000" y="7143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위쪽/아래쪽 화살표 30"/>
          <p:cNvSpPr/>
          <p:nvPr/>
        </p:nvSpPr>
        <p:spPr>
          <a:xfrm>
            <a:off x="4429124" y="3359928"/>
            <a:ext cx="357190" cy="571504"/>
          </a:xfrm>
          <a:prstGeom prst="up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위쪽/아래쪽 화살표 31"/>
          <p:cNvSpPr/>
          <p:nvPr/>
        </p:nvSpPr>
        <p:spPr>
          <a:xfrm>
            <a:off x="6643702" y="3359928"/>
            <a:ext cx="357190" cy="571504"/>
          </a:xfrm>
          <a:prstGeom prst="up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접힌 도형 32"/>
          <p:cNvSpPr/>
          <p:nvPr/>
        </p:nvSpPr>
        <p:spPr>
          <a:xfrm>
            <a:off x="6215074" y="4074308"/>
            <a:ext cx="1214446" cy="785818"/>
          </a:xfrm>
          <a:prstGeom prst="foldedCorner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.SVG</a:t>
            </a:r>
            <a:endParaRPr lang="ko-KR" altLang="en-US" dirty="0"/>
          </a:p>
        </p:txBody>
      </p:sp>
      <p:sp>
        <p:nvSpPr>
          <p:cNvPr id="34" name="위쪽/아래쪽 화살표 33"/>
          <p:cNvSpPr/>
          <p:nvPr/>
        </p:nvSpPr>
        <p:spPr>
          <a:xfrm rot="19850795">
            <a:off x="7046034" y="4982368"/>
            <a:ext cx="357190" cy="571504"/>
          </a:xfrm>
          <a:prstGeom prst="up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접힌 도형 34"/>
          <p:cNvSpPr/>
          <p:nvPr/>
        </p:nvSpPr>
        <p:spPr>
          <a:xfrm>
            <a:off x="4000496" y="4074308"/>
            <a:ext cx="1214446" cy="785818"/>
          </a:xfrm>
          <a:prstGeom prst="foldedCorner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.</a:t>
            </a:r>
            <a:r>
              <a:rPr lang="en-US" altLang="ko-KR" dirty="0" smtClean="0"/>
              <a:t>SPD</a:t>
            </a:r>
            <a:endParaRPr lang="ko-KR" altLang="en-US" dirty="0"/>
          </a:p>
        </p:txBody>
      </p:sp>
      <p:sp>
        <p:nvSpPr>
          <p:cNvPr id="38" name="구름 37"/>
          <p:cNvSpPr/>
          <p:nvPr/>
        </p:nvSpPr>
        <p:spPr>
          <a:xfrm>
            <a:off x="7072330" y="5503068"/>
            <a:ext cx="1643074" cy="1000132"/>
          </a:xfrm>
          <a:prstGeom prst="cloud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Web Browser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9" name="왼쪽/오른쪽 화살표 38"/>
          <p:cNvSpPr/>
          <p:nvPr/>
        </p:nvSpPr>
        <p:spPr>
          <a:xfrm>
            <a:off x="5429256" y="2574110"/>
            <a:ext cx="500066" cy="357190"/>
          </a:xfrm>
          <a:prstGeom prst="left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구름 14"/>
          <p:cNvSpPr/>
          <p:nvPr/>
        </p:nvSpPr>
        <p:spPr>
          <a:xfrm>
            <a:off x="4214810" y="5503068"/>
            <a:ext cx="2214578" cy="1071570"/>
          </a:xfrm>
          <a:prstGeom prst="cloud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타 </a:t>
            </a:r>
            <a:r>
              <a:rPr lang="en-US" altLang="ko-KR" dirty="0" smtClean="0">
                <a:solidFill>
                  <a:schemeClr val="bg1"/>
                </a:solidFill>
              </a:rPr>
              <a:t>SVG</a:t>
            </a:r>
            <a:r>
              <a:rPr lang="ko-KR" altLang="en-US" dirty="0" smtClean="0">
                <a:solidFill>
                  <a:schemeClr val="bg1"/>
                </a:solidFill>
              </a:rPr>
              <a:t>지원 </a:t>
            </a:r>
            <a:r>
              <a:rPr lang="en-US" altLang="ko-KR" dirty="0" smtClean="0">
                <a:solidFill>
                  <a:schemeClr val="bg1"/>
                </a:solidFill>
              </a:rPr>
              <a:t>Graphic Tool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위쪽/아래쪽 화살표 15"/>
          <p:cNvSpPr/>
          <p:nvPr/>
        </p:nvSpPr>
        <p:spPr>
          <a:xfrm rot="1916122">
            <a:off x="6196319" y="4982785"/>
            <a:ext cx="357190" cy="571504"/>
          </a:xfrm>
          <a:prstGeom prst="up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Problem Solving 1</a:t>
            </a:r>
            <a:r>
              <a:rPr lang="en-US" altLang="ko-KR" sz="3600" baseline="30000" dirty="0" smtClean="0"/>
              <a:t>st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dirty="0" smtClean="0"/>
              <a:t>Vector Graphic Tool</a:t>
            </a:r>
            <a:endParaRPr lang="ko-KR" altLang="en-US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  <a:buNone/>
            </a:pPr>
            <a:endParaRPr lang="ko-KR" altLang="en-US" sz="1800" dirty="0" smtClean="0"/>
          </a:p>
        </p:txBody>
      </p:sp>
      <p:grpSp>
        <p:nvGrpSpPr>
          <p:cNvPr id="8" name="그룹 7"/>
          <p:cNvGrpSpPr/>
          <p:nvPr/>
        </p:nvGrpSpPr>
        <p:grpSpPr>
          <a:xfrm>
            <a:off x="2143108" y="2857496"/>
            <a:ext cx="5357850" cy="2786082"/>
            <a:chOff x="2571736" y="2428868"/>
            <a:chExt cx="4844084" cy="2547275"/>
          </a:xfrm>
        </p:grpSpPr>
        <p:sp>
          <p:nvSpPr>
            <p:cNvPr id="5" name="직사각형 4"/>
            <p:cNvSpPr/>
            <p:nvPr/>
          </p:nvSpPr>
          <p:spPr>
            <a:xfrm>
              <a:off x="2571736" y="2428868"/>
              <a:ext cx="4844084" cy="7143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en-US" altLang="ko-KR" sz="2000" dirty="0" smtClean="0"/>
                <a:t>Vector Graphic Tool</a:t>
              </a:r>
              <a:r>
                <a:rPr lang="ko-KR" altLang="en-US" sz="2000" dirty="0" smtClean="0"/>
                <a:t>에 대한 개념 정립 부족</a:t>
              </a:r>
              <a:endParaRPr lang="en-US" altLang="ko-KR" sz="2000" dirty="0" smtClean="0"/>
            </a:p>
            <a:p>
              <a:pPr marL="342900" lvl="1" indent="-342900"/>
              <a:r>
                <a:rPr lang="en-US" altLang="ko-KR" sz="2000" dirty="0" smtClean="0"/>
                <a:t>(</a:t>
              </a:r>
              <a:r>
                <a:rPr lang="en-US" altLang="ko-KR" dirty="0" smtClean="0"/>
                <a:t>Most Important Issue)</a:t>
              </a:r>
            </a:p>
            <a:p>
              <a:pPr marL="342900" indent="-342900"/>
              <a:endParaRPr lang="en-US" altLang="ko-KR" sz="2000" dirty="0" smtClean="0"/>
            </a:p>
            <a:p>
              <a:pPr marL="342900" indent="-342900"/>
              <a:endParaRPr lang="ko-KR" alt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endParaRPr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71736" y="4000504"/>
              <a:ext cx="4844084" cy="9756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10000"/>
                </a:lnSpc>
              </a:pP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dirty="0" smtClean="0"/>
                <a:t>Vector Tool</a:t>
              </a:r>
              <a:r>
                <a:rPr lang="ko-KR" altLang="en-US" dirty="0" smtClean="0"/>
                <a:t>에 걸맞게 </a:t>
              </a:r>
              <a:r>
                <a:rPr lang="en-US" altLang="ko-KR" dirty="0" err="1" smtClean="0"/>
                <a:t>SharpDraw</a:t>
              </a:r>
              <a:r>
                <a:rPr lang="ko-KR" altLang="en-US" dirty="0" smtClean="0"/>
                <a:t>의 근본 개념 정립</a:t>
              </a:r>
              <a:r>
                <a:rPr lang="en-US" altLang="ko-KR" dirty="0" smtClean="0"/>
                <a:t> </a:t>
              </a:r>
              <a:r>
                <a:rPr lang="ko-KR" altLang="en-US" dirty="0" smtClean="0"/>
                <a:t> 필수 기능  연구하며 적용</a:t>
              </a:r>
              <a:endParaRPr lang="en-US" altLang="ko-KR" dirty="0" smtClean="0"/>
            </a:p>
            <a:p>
              <a:pPr>
                <a:lnSpc>
                  <a:spcPct val="110000"/>
                </a:lnSpc>
              </a:pPr>
              <a:r>
                <a:rPr lang="en-US" altLang="ko-KR" dirty="0" smtClean="0"/>
                <a:t> (SVG / illustrator Bench Marking)</a:t>
              </a:r>
            </a:p>
            <a:p>
              <a:endParaRPr lang="ko-KR" altLang="en-US" dirty="0"/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4757739" y="3357562"/>
              <a:ext cx="357190" cy="428628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Problem Solving 2</a:t>
            </a:r>
            <a:r>
              <a:rPr lang="en-US" altLang="ko-KR" sz="3600" baseline="30000" dirty="0" smtClean="0"/>
              <a:t>nd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dirty="0" smtClean="0"/>
              <a:t>사용자 편의성</a:t>
            </a:r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  <a:buNone/>
            </a:pPr>
            <a:endParaRPr lang="ko-KR" altLang="en-US" sz="1800" dirty="0" smtClean="0"/>
          </a:p>
        </p:txBody>
      </p:sp>
      <p:grpSp>
        <p:nvGrpSpPr>
          <p:cNvPr id="4" name="그룹 7"/>
          <p:cNvGrpSpPr/>
          <p:nvPr/>
        </p:nvGrpSpPr>
        <p:grpSpPr>
          <a:xfrm>
            <a:off x="2143108" y="2857496"/>
            <a:ext cx="5072098" cy="2714644"/>
            <a:chOff x="2571736" y="2428868"/>
            <a:chExt cx="4585732" cy="2481961"/>
          </a:xfrm>
        </p:grpSpPr>
        <p:sp>
          <p:nvSpPr>
            <p:cNvPr id="5" name="직사각형 4"/>
            <p:cNvSpPr/>
            <p:nvPr/>
          </p:nvSpPr>
          <p:spPr>
            <a:xfrm>
              <a:off x="2571736" y="2428868"/>
              <a:ext cx="4585732" cy="97972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ko-KR" altLang="en-US" sz="2000" dirty="0" smtClean="0"/>
                <a:t>배포의 목적을 가지고 있음</a:t>
              </a:r>
              <a:endParaRPr lang="en-US" altLang="ko-KR" sz="2000" dirty="0" smtClean="0"/>
            </a:p>
            <a:p>
              <a:pPr marL="342900" indent="-342900"/>
              <a:r>
                <a:rPr lang="ko-KR" altLang="en-US" sz="2000" dirty="0" smtClean="0"/>
                <a:t>사용하기 쉽고 편리해야 함</a:t>
              </a:r>
              <a:endParaRPr lang="en-US" altLang="ko-KR" sz="2000" dirty="0" smtClean="0"/>
            </a:p>
            <a:p>
              <a:pPr marL="342900" lvl="1" indent="-342900"/>
              <a:r>
                <a:rPr lang="en-US" altLang="ko-KR" sz="2000" dirty="0" smtClean="0"/>
                <a:t>(</a:t>
              </a:r>
              <a:r>
                <a:rPr lang="en-US" altLang="ko-KR" dirty="0" smtClean="0"/>
                <a:t>Most Important Issue)</a:t>
              </a:r>
            </a:p>
            <a:p>
              <a:pPr marL="342900" indent="-342900"/>
              <a:endParaRPr lang="en-US" altLang="ko-KR" sz="2000" dirty="0" smtClean="0"/>
            </a:p>
            <a:p>
              <a:pPr marL="342900" indent="-342900"/>
              <a:endParaRPr lang="ko-KR" alt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endParaRPr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71736" y="4196449"/>
              <a:ext cx="4585732" cy="7143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ko-KR" altLang="en-US" dirty="0" smtClean="0"/>
                <a:t>쉽게 구현할 수 있는 방법 보다는 몇 배의 노력을 </a:t>
              </a:r>
              <a:endParaRPr lang="en-US" altLang="ko-KR" dirty="0" smtClean="0"/>
            </a:p>
            <a:p>
              <a:pPr marL="342900" indent="-342900"/>
              <a:r>
                <a:rPr lang="ko-KR" altLang="en-US" dirty="0" smtClean="0"/>
                <a:t>들이더라도 사용자 관점에서 사용하기 쉽게 제작</a:t>
              </a:r>
              <a:endParaRPr lang="en-US" altLang="ko-KR" dirty="0" smtClean="0"/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4757739" y="3567794"/>
              <a:ext cx="357190" cy="428628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Problem Solving 3</a:t>
            </a:r>
            <a:r>
              <a:rPr lang="en-US" altLang="ko-KR" sz="3600" baseline="30000" dirty="0" smtClean="0"/>
              <a:t>rd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dirty="0" smtClean="0"/>
              <a:t>상호 작용</a:t>
            </a:r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  <a:buNone/>
            </a:pPr>
            <a:endParaRPr lang="ko-KR" altLang="en-US" sz="1800" dirty="0" smtClean="0"/>
          </a:p>
        </p:txBody>
      </p:sp>
      <p:grpSp>
        <p:nvGrpSpPr>
          <p:cNvPr id="4" name="그룹 7"/>
          <p:cNvGrpSpPr/>
          <p:nvPr/>
        </p:nvGrpSpPr>
        <p:grpSpPr>
          <a:xfrm>
            <a:off x="2071670" y="2857496"/>
            <a:ext cx="5429288" cy="2495865"/>
            <a:chOff x="2507148" y="2428868"/>
            <a:chExt cx="4908672" cy="2281934"/>
          </a:xfrm>
        </p:grpSpPr>
        <p:sp>
          <p:nvSpPr>
            <p:cNvPr id="5" name="직사각형 4"/>
            <p:cNvSpPr/>
            <p:nvPr/>
          </p:nvSpPr>
          <p:spPr>
            <a:xfrm>
              <a:off x="2571736" y="2428868"/>
              <a:ext cx="4844084" cy="7143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en-US" altLang="ko-KR" sz="2000" dirty="0" smtClean="0"/>
                <a:t>Ex : Layer Dialog</a:t>
              </a:r>
              <a:r>
                <a:rPr lang="ko-KR" altLang="en-US" sz="2000" dirty="0" smtClean="0"/>
                <a:t>와 도형 </a:t>
              </a:r>
              <a:r>
                <a:rPr lang="en-US" altLang="ko-KR" sz="2000" dirty="0" smtClean="0"/>
                <a:t>Element</a:t>
              </a:r>
              <a:r>
                <a:rPr lang="ko-KR" altLang="en-US" sz="2000" dirty="0" smtClean="0"/>
                <a:t>간의 상호 작용</a:t>
              </a:r>
              <a:endParaRPr lang="en-US" altLang="ko-KR" sz="2000" dirty="0" smtClean="0"/>
            </a:p>
            <a:p>
              <a:pPr marL="342900" lvl="1" indent="-342900"/>
              <a:r>
                <a:rPr lang="en-US" altLang="ko-KR" sz="2000" dirty="0" smtClean="0"/>
                <a:t>        (</a:t>
              </a:r>
              <a:r>
                <a:rPr lang="en-US" altLang="ko-KR" dirty="0" smtClean="0"/>
                <a:t>Important Issue)</a:t>
              </a:r>
            </a:p>
            <a:p>
              <a:pPr marL="342900" indent="-342900"/>
              <a:endParaRPr lang="en-US" altLang="ko-KR" sz="2000" dirty="0" smtClean="0"/>
            </a:p>
            <a:p>
              <a:pPr marL="342900" indent="-342900"/>
              <a:endParaRPr lang="ko-KR" alt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endParaRPr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07148" y="3996422"/>
              <a:ext cx="4844084" cy="7143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10000"/>
                </a:lnSpc>
              </a:pP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각종 상태 변수와 제어 구문들의 중첩 활용</a:t>
              </a:r>
              <a:endParaRPr lang="en-US" altLang="ko-KR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Swing Component</a:t>
              </a: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와의 유기적인 연동</a:t>
              </a:r>
              <a:endParaRPr lang="ko-KR" altLang="en-US" dirty="0"/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4757739" y="3357562"/>
              <a:ext cx="357190" cy="428628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Problem Solving 4</a:t>
            </a:r>
            <a:r>
              <a:rPr lang="en-US" altLang="ko-KR" sz="3600" baseline="30000" dirty="0" smtClean="0"/>
              <a:t>th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dirty="0" smtClean="0"/>
              <a:t>Test Engineer</a:t>
            </a:r>
            <a:r>
              <a:rPr lang="ko-KR" altLang="en-US" dirty="0" smtClean="0"/>
              <a:t>의 부재</a:t>
            </a:r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</a:pPr>
            <a:endParaRPr lang="ko-KR" altLang="en-US" sz="1800" dirty="0" smtClean="0"/>
          </a:p>
          <a:p>
            <a:pPr>
              <a:lnSpc>
                <a:spcPct val="110000"/>
              </a:lnSpc>
              <a:buNone/>
            </a:pPr>
            <a:endParaRPr lang="ko-KR" altLang="en-US" sz="1800" dirty="0" smtClean="0"/>
          </a:p>
        </p:txBody>
      </p:sp>
      <p:grpSp>
        <p:nvGrpSpPr>
          <p:cNvPr id="4" name="그룹 7"/>
          <p:cNvGrpSpPr/>
          <p:nvPr/>
        </p:nvGrpSpPr>
        <p:grpSpPr>
          <a:xfrm>
            <a:off x="2071670" y="2857496"/>
            <a:ext cx="5429288" cy="3071834"/>
            <a:chOff x="2507148" y="2428868"/>
            <a:chExt cx="4908672" cy="2808535"/>
          </a:xfrm>
        </p:grpSpPr>
        <p:sp>
          <p:nvSpPr>
            <p:cNvPr id="5" name="직사각형 4"/>
            <p:cNvSpPr/>
            <p:nvPr/>
          </p:nvSpPr>
          <p:spPr>
            <a:xfrm>
              <a:off x="2571736" y="2428868"/>
              <a:ext cx="4844084" cy="97972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/>
              <a:r>
                <a:rPr lang="ko-KR" altLang="en-US" sz="2000" dirty="0" smtClean="0"/>
                <a:t>프로그램의 규모가 커지며 연동되어야 하는 </a:t>
              </a:r>
              <a:endParaRPr lang="en-US" altLang="ko-KR" sz="2000" dirty="0" smtClean="0"/>
            </a:p>
            <a:p>
              <a:pPr marL="342900" indent="-342900"/>
              <a:r>
                <a:rPr lang="ko-KR" altLang="en-US" sz="2000" dirty="0" smtClean="0"/>
                <a:t>사항이 많아짐에 따라 프로그램의 테스트 절실</a:t>
              </a:r>
              <a:r>
                <a:rPr lang="en-US" altLang="ko-KR" sz="2000" dirty="0" smtClean="0"/>
                <a:t> </a:t>
              </a:r>
            </a:p>
            <a:p>
              <a:pPr marL="342900" indent="-342900"/>
              <a:r>
                <a:rPr lang="en-US" altLang="ko-KR" sz="2000" dirty="0" smtClean="0"/>
                <a:t> (</a:t>
              </a:r>
              <a:r>
                <a:rPr lang="en-US" altLang="ko-KR" dirty="0" smtClean="0"/>
                <a:t>Important Issue)</a:t>
              </a:r>
            </a:p>
            <a:p>
              <a:pPr marL="342900" indent="-342900"/>
              <a:endParaRPr lang="en-US" altLang="ko-KR" sz="2000" dirty="0" smtClean="0"/>
            </a:p>
            <a:p>
              <a:pPr marL="342900" indent="-342900"/>
              <a:endParaRPr lang="ko-KR" alt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endParaRPr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07148" y="4261764"/>
              <a:ext cx="4844084" cy="9756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10000"/>
                </a:lnSpc>
              </a:pP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작업한 사항에 대해서 비주기적으로 테스트 실시</a:t>
              </a:r>
              <a:endParaRPr lang="en-US" altLang="ko-KR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설계를 보다 비중 있게 실시하여 발생 가능 오류를 미연에 방지</a:t>
              </a:r>
              <a:endParaRPr lang="en-US" altLang="ko-KR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10000"/>
                </a:lnSpc>
              </a:pPr>
              <a:endParaRPr lang="ko-KR" altLang="en-US" dirty="0"/>
            </a:p>
          </p:txBody>
        </p:sp>
        <p:sp>
          <p:nvSpPr>
            <p:cNvPr id="7" name="아래쪽 화살표 6"/>
            <p:cNvSpPr/>
            <p:nvPr/>
          </p:nvSpPr>
          <p:spPr>
            <a:xfrm>
              <a:off x="4757739" y="3633109"/>
              <a:ext cx="357190" cy="428628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954</TotalTime>
  <Words>318</Words>
  <Application>Microsoft Office PowerPoint</Application>
  <PresentationFormat>화면 슬라이드 쇼(4:3)</PresentationFormat>
  <Paragraphs>115</Paragraphs>
  <Slides>11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메트로</vt:lpstr>
      <vt:lpstr>SharpDraw</vt:lpstr>
      <vt:lpstr>INDEX</vt:lpstr>
      <vt:lpstr>프로젝트 동기</vt:lpstr>
      <vt:lpstr>프로젝트 목적</vt:lpstr>
      <vt:lpstr>Software Architecture</vt:lpstr>
      <vt:lpstr>Problem Solving 1st</vt:lpstr>
      <vt:lpstr>Problem Solving 2nd</vt:lpstr>
      <vt:lpstr>Problem Solving 3rd</vt:lpstr>
      <vt:lpstr>Problem Solving 4th</vt:lpstr>
      <vt:lpstr>Problem Solving 5th</vt:lpstr>
      <vt:lpstr>Screen shot</vt:lpstr>
    </vt:vector>
  </TitlesOfParts>
  <Company>SWSSM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SharpPaint Version SVG</dc:title>
  <dc:creator>손화영</dc:creator>
  <cp:lastModifiedBy>USER</cp:lastModifiedBy>
  <cp:revision>140</cp:revision>
  <dcterms:created xsi:type="dcterms:W3CDTF">2007-06-28T05:12:59Z</dcterms:created>
  <dcterms:modified xsi:type="dcterms:W3CDTF">2007-11-20T15:24:42Z</dcterms:modified>
</cp:coreProperties>
</file>