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6" r:id="rId2"/>
    <p:sldId id="287" r:id="rId3"/>
    <p:sldId id="288" r:id="rId4"/>
    <p:sldId id="284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788150" cy="99234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5517" autoAdjust="0"/>
  </p:normalViewPr>
  <p:slideViewPr>
    <p:cSldViewPr>
      <p:cViewPr varScale="1">
        <p:scale>
          <a:sx n="78" d="100"/>
          <a:sy n="78" d="100"/>
        </p:scale>
        <p:origin x="-96" y="-8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5047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6E62A-C806-49FC-887B-AEC21F2A8900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5047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F5239-051C-4D5A-A4B7-7C55970889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233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7E72C-7797-4DDA-A53E-797A7A725BC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7E72C-7797-4DDA-A53E-797A7A725BC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C329-2CD8-4BBC-B6AE-CEA9C406D2C3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2415-27F2-431B-855F-CF056E5222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211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C329-2CD8-4BBC-B6AE-CEA9C406D2C3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2415-27F2-431B-855F-CF056E5222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112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C329-2CD8-4BBC-B6AE-CEA9C406D2C3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2415-27F2-431B-855F-CF056E5222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57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C329-2CD8-4BBC-B6AE-CEA9C406D2C3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2415-27F2-431B-855F-CF056E5222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545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C329-2CD8-4BBC-B6AE-CEA9C406D2C3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2415-27F2-431B-855F-CF056E5222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018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C329-2CD8-4BBC-B6AE-CEA9C406D2C3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2415-27F2-431B-855F-CF056E5222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762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C329-2CD8-4BBC-B6AE-CEA9C406D2C3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2415-27F2-431B-855F-CF056E5222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571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C329-2CD8-4BBC-B6AE-CEA9C406D2C3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2415-27F2-431B-855F-CF056E5222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77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C329-2CD8-4BBC-B6AE-CEA9C406D2C3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2415-27F2-431B-855F-CF056E5222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46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C329-2CD8-4BBC-B6AE-CEA9C406D2C3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2415-27F2-431B-855F-CF056E5222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487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C329-2CD8-4BBC-B6AE-CEA9C406D2C3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2415-27F2-431B-855F-CF056E5222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406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0C329-2CD8-4BBC-B6AE-CEA9C406D2C3}" type="datetimeFigureOut">
              <a:rPr lang="ko-KR" altLang="en-US" smtClean="0"/>
              <a:t>2014-03-03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32415-27F2-431B-855F-CF056E5222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790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9" descr="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32995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952475" y="1088096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4000" b="1" dirty="0" smtClean="0">
                <a:solidFill>
                  <a:prstClr val="black"/>
                </a:solidFill>
                <a:latin typeface="+mn-ea"/>
              </a:rPr>
              <a:t>사업성과관리시스템</a:t>
            </a:r>
            <a:r>
              <a:rPr lang="en-US" altLang="ko-KR" sz="4000" b="1" dirty="0" smtClean="0">
                <a:solidFill>
                  <a:prstClr val="black"/>
                </a:solidFill>
                <a:latin typeface="+mn-ea"/>
              </a:rPr>
              <a:t>(SMART)</a:t>
            </a:r>
          </a:p>
          <a:p>
            <a:pPr algn="ctr" defTabSz="914400"/>
            <a:endParaRPr lang="en-US" altLang="ko-KR" sz="3200" dirty="0" smtClean="0">
              <a:solidFill>
                <a:prstClr val="black"/>
              </a:solidFill>
              <a:latin typeface="+mn-ea"/>
            </a:endParaRPr>
          </a:p>
          <a:p>
            <a:pPr algn="ctr" defTabSz="914400"/>
            <a:endParaRPr lang="en-US" altLang="ko-KR" sz="1600" dirty="0" smtClean="0">
              <a:solidFill>
                <a:prstClr val="black"/>
              </a:solidFill>
              <a:latin typeface="+mn-ea"/>
            </a:endParaRPr>
          </a:p>
          <a:p>
            <a:pPr algn="ctr" defTabSz="914400"/>
            <a:r>
              <a:rPr lang="ko-KR" altLang="en-US" sz="3200" dirty="0" smtClean="0">
                <a:solidFill>
                  <a:prstClr val="black"/>
                </a:solidFill>
                <a:latin typeface="+mn-ea"/>
              </a:rPr>
              <a:t>전산접수 매뉴얼</a:t>
            </a:r>
            <a:endParaRPr lang="ko-KR" altLang="en-US" sz="3200" dirty="0">
              <a:solidFill>
                <a:prstClr val="black"/>
              </a:solidFill>
              <a:latin typeface="+mn-ea"/>
            </a:endParaRPr>
          </a:p>
        </p:txBody>
      </p:sp>
      <p:pic>
        <p:nvPicPr>
          <p:cNvPr id="4" name="Picture 22" descr="EMB00000bf408f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807" y="5944720"/>
            <a:ext cx="3456385" cy="40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28600" y="4714885"/>
            <a:ext cx="71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ko-KR" sz="2000" dirty="0" smtClean="0">
                <a:solidFill>
                  <a:prstClr val="black"/>
                </a:solidFill>
                <a:latin typeface="+mn-ea"/>
              </a:rPr>
              <a:t>2014. 2</a:t>
            </a:r>
            <a:r>
              <a:rPr lang="ko-KR" altLang="en-US" sz="2000" dirty="0" smtClean="0">
                <a:solidFill>
                  <a:prstClr val="black"/>
                </a:solidFill>
                <a:latin typeface="+mn-ea"/>
              </a:rPr>
              <a:t>월</a:t>
            </a:r>
            <a:endParaRPr lang="en-US" altLang="ko-KR" sz="2000" dirty="0" smtClean="0">
              <a:solidFill>
                <a:prstClr val="black"/>
              </a:solidFill>
              <a:latin typeface="+mn-ea"/>
            </a:endParaRPr>
          </a:p>
          <a:p>
            <a:pPr algn="ctr" defTabSz="914400"/>
            <a:endParaRPr lang="en-US" altLang="ko-KR" sz="2000" dirty="0" smtClean="0">
              <a:solidFill>
                <a:prstClr val="black"/>
              </a:solidFill>
              <a:latin typeface="+mn-ea"/>
            </a:endParaRPr>
          </a:p>
          <a:p>
            <a:pPr algn="ctr" defTabSz="914400"/>
            <a:r>
              <a:rPr lang="ko-KR" altLang="en-US" sz="2000" dirty="0" err="1" smtClean="0">
                <a:solidFill>
                  <a:prstClr val="black"/>
                </a:solidFill>
                <a:latin typeface="+mn-ea"/>
              </a:rPr>
              <a:t>정보서비스팀</a:t>
            </a:r>
            <a:endParaRPr lang="ko-KR" altLang="en-US" sz="2000" dirty="0">
              <a:solidFill>
                <a:prstClr val="black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82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 bwMode="auto">
          <a:xfrm>
            <a:off x="152400" y="260648"/>
            <a:ext cx="8812088" cy="6264695"/>
          </a:xfrm>
          <a:prstGeom prst="roundRect">
            <a:avLst>
              <a:gd name="adj" fmla="val 2963"/>
            </a:avLst>
          </a:prstGeom>
          <a:solidFill>
            <a:schemeClr val="bg1">
              <a:alpha val="90000"/>
            </a:schemeClr>
          </a:solidFill>
          <a:ln w="25400" cap="flat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36" name="그룹 136"/>
          <p:cNvGrpSpPr>
            <a:grpSpLocks/>
          </p:cNvGrpSpPr>
          <p:nvPr/>
        </p:nvGrpSpPr>
        <p:grpSpPr bwMode="auto">
          <a:xfrm>
            <a:off x="467544" y="187871"/>
            <a:ext cx="4365625" cy="504825"/>
            <a:chOff x="2408238" y="607069"/>
            <a:chExt cx="4366311" cy="504825"/>
          </a:xfrm>
        </p:grpSpPr>
        <p:grpSp>
          <p:nvGrpSpPr>
            <p:cNvPr id="37" name="그룹 34"/>
            <p:cNvGrpSpPr>
              <a:grpSpLocks/>
            </p:cNvGrpSpPr>
            <p:nvPr/>
          </p:nvGrpSpPr>
          <p:grpSpPr bwMode="auto">
            <a:xfrm>
              <a:off x="2408238" y="607069"/>
              <a:ext cx="4366311" cy="504825"/>
              <a:chOff x="2408238" y="740419"/>
              <a:chExt cx="4366311" cy="504825"/>
            </a:xfrm>
          </p:grpSpPr>
          <p:pic>
            <p:nvPicPr>
              <p:cNvPr id="39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2408238" y="740419"/>
                <a:ext cx="27146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rcRect l="6422"/>
              <a:stretch>
                <a:fillRect/>
              </a:stretch>
            </p:blipFill>
            <p:spPr bwMode="auto">
              <a:xfrm>
                <a:off x="4234249" y="740419"/>
                <a:ext cx="254030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8" name="Rectangle 281"/>
            <p:cNvSpPr>
              <a:spLocks noChangeArrowheads="1"/>
            </p:cNvSpPr>
            <p:nvPr/>
          </p:nvSpPr>
          <p:spPr bwMode="auto">
            <a:xfrm>
              <a:off x="2905154" y="721145"/>
              <a:ext cx="3372478" cy="2766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/>
            <a:p>
              <a:pPr algn="ctr" eaLnBrk="1" latinLnBrk="1" hangingPunct="1">
                <a:defRPr/>
              </a:pP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과제 접수</a:t>
              </a: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기관정보</a:t>
              </a: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800" b="1" spc="-1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0581"/>
            <a:ext cx="6854496" cy="449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타원 40"/>
          <p:cNvSpPr/>
          <p:nvPr/>
        </p:nvSpPr>
        <p:spPr bwMode="auto">
          <a:xfrm>
            <a:off x="3360839" y="3807745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cxnSp>
        <p:nvCxnSpPr>
          <p:cNvPr id="42" name="직선 화살표 연결선 41"/>
          <p:cNvCxnSpPr>
            <a:stCxn id="41" idx="5"/>
            <a:endCxn id="64" idx="1"/>
          </p:cNvCxnSpPr>
          <p:nvPr/>
        </p:nvCxnSpPr>
        <p:spPr>
          <a:xfrm>
            <a:off x="3726696" y="4173602"/>
            <a:ext cx="272008" cy="25621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타원 42"/>
          <p:cNvSpPr/>
          <p:nvPr/>
        </p:nvSpPr>
        <p:spPr bwMode="auto">
          <a:xfrm>
            <a:off x="2461636" y="3621085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cxnSp>
        <p:nvCxnSpPr>
          <p:cNvPr id="44" name="직선 화살표 연결선 43"/>
          <p:cNvCxnSpPr>
            <a:stCxn id="43" idx="6"/>
            <a:endCxn id="41" idx="1"/>
          </p:cNvCxnSpPr>
          <p:nvPr/>
        </p:nvCxnSpPr>
        <p:spPr>
          <a:xfrm>
            <a:off x="2890264" y="3835399"/>
            <a:ext cx="533346" cy="3511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타원 49"/>
          <p:cNvSpPr/>
          <p:nvPr/>
        </p:nvSpPr>
        <p:spPr bwMode="auto">
          <a:xfrm>
            <a:off x="6446110" y="3454397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7359526" y="855663"/>
            <a:ext cx="1484312" cy="5521325"/>
          </a:xfrm>
          <a:prstGeom prst="roundRect">
            <a:avLst/>
          </a:prstGeom>
          <a:solidFill>
            <a:srgbClr val="FFFFFF">
              <a:alpha val="69020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3" name="그림 157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1414463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그림 158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2162175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그림 159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45091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그림 160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52584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모서리가 둥근 직사각형 56"/>
          <p:cNvSpPr/>
          <p:nvPr/>
        </p:nvSpPr>
        <p:spPr>
          <a:xfrm>
            <a:off x="7440488" y="982663"/>
            <a:ext cx="1319213" cy="53387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359526" y="1079519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1. NIPA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접속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7359526" y="1844824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신청과제 선택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560000" y="2564062"/>
            <a:ext cx="1128335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 접수</a:t>
            </a:r>
            <a:endParaRPr kumimoji="0" lang="en-US" altLang="ko-KR" sz="14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정보동의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기본정보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목적내용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기관정보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마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인력정보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바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 업  비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첨부자료</a:t>
            </a:r>
            <a:endParaRPr kumimoji="0" lang="ko-KR" altLang="en-US" sz="12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560000" y="4966898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완료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7560000" y="5737637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확인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98995" y="5438677"/>
            <a:ext cx="4297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</a:rPr>
              <a:t>참여구분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주관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참여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) </a:t>
            </a:r>
            <a:r>
              <a:rPr lang="ko-KR" altLang="en-US" sz="1200" b="1" dirty="0" err="1" smtClean="0">
                <a:solidFill>
                  <a:srgbClr val="FF0000"/>
                </a:solidFill>
              </a:rPr>
              <a:t>선택후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200" b="1" dirty="0" err="1" smtClean="0">
                <a:solidFill>
                  <a:srgbClr val="FF0000"/>
                </a:solidFill>
              </a:rPr>
              <a:t>기관명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 검색하여 선택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endParaRPr lang="en-US" altLang="ko-KR" sz="1200" b="1" dirty="0">
              <a:solidFill>
                <a:srgbClr val="FF0000"/>
              </a:solidFill>
            </a:endParaRPr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*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기관이 등록되어 있지 않는 경우는 다음 페이지 참조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64" name="타원 63"/>
          <p:cNvSpPr/>
          <p:nvPr/>
        </p:nvSpPr>
        <p:spPr bwMode="auto">
          <a:xfrm>
            <a:off x="3902668" y="4337666"/>
            <a:ext cx="655775" cy="629231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cxnSp>
        <p:nvCxnSpPr>
          <p:cNvPr id="67" name="직선 화살표 연결선 66"/>
          <p:cNvCxnSpPr>
            <a:stCxn id="64" idx="6"/>
            <a:endCxn id="50" idx="3"/>
          </p:cNvCxnSpPr>
          <p:nvPr/>
        </p:nvCxnSpPr>
        <p:spPr>
          <a:xfrm flipV="1">
            <a:off x="4558443" y="3820254"/>
            <a:ext cx="1950438" cy="8320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956720" y="4412783"/>
            <a:ext cx="547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</a:rPr>
              <a:t>기타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r>
              <a:rPr lang="ko-KR" altLang="en-US" sz="1200" b="1" dirty="0" smtClean="0">
                <a:solidFill>
                  <a:srgbClr val="FF0000"/>
                </a:solidFill>
              </a:rPr>
              <a:t>정보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25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 bwMode="auto">
          <a:xfrm>
            <a:off x="152400" y="260648"/>
            <a:ext cx="8812088" cy="6264695"/>
          </a:xfrm>
          <a:prstGeom prst="roundRect">
            <a:avLst>
              <a:gd name="adj" fmla="val 2963"/>
            </a:avLst>
          </a:prstGeom>
          <a:solidFill>
            <a:schemeClr val="bg1">
              <a:alpha val="90000"/>
            </a:schemeClr>
          </a:solidFill>
          <a:ln w="25400" cap="flat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36" name="그룹 136"/>
          <p:cNvGrpSpPr>
            <a:grpSpLocks/>
          </p:cNvGrpSpPr>
          <p:nvPr/>
        </p:nvGrpSpPr>
        <p:grpSpPr bwMode="auto">
          <a:xfrm>
            <a:off x="467544" y="187871"/>
            <a:ext cx="4365625" cy="504825"/>
            <a:chOff x="2408238" y="607069"/>
            <a:chExt cx="4366311" cy="504825"/>
          </a:xfrm>
        </p:grpSpPr>
        <p:grpSp>
          <p:nvGrpSpPr>
            <p:cNvPr id="37" name="그룹 34"/>
            <p:cNvGrpSpPr>
              <a:grpSpLocks/>
            </p:cNvGrpSpPr>
            <p:nvPr/>
          </p:nvGrpSpPr>
          <p:grpSpPr bwMode="auto">
            <a:xfrm>
              <a:off x="2408238" y="607069"/>
              <a:ext cx="4366311" cy="504825"/>
              <a:chOff x="2408238" y="740419"/>
              <a:chExt cx="4366311" cy="504825"/>
            </a:xfrm>
          </p:grpSpPr>
          <p:pic>
            <p:nvPicPr>
              <p:cNvPr id="39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2408238" y="740419"/>
                <a:ext cx="27146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rcRect l="6422"/>
              <a:stretch>
                <a:fillRect/>
              </a:stretch>
            </p:blipFill>
            <p:spPr bwMode="auto">
              <a:xfrm>
                <a:off x="4234249" y="740419"/>
                <a:ext cx="254030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8" name="Rectangle 281"/>
            <p:cNvSpPr>
              <a:spLocks noChangeArrowheads="1"/>
            </p:cNvSpPr>
            <p:nvPr/>
          </p:nvSpPr>
          <p:spPr bwMode="auto">
            <a:xfrm>
              <a:off x="2905154" y="721145"/>
              <a:ext cx="3372478" cy="2766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/>
            <a:p>
              <a:pPr algn="ctr" eaLnBrk="1" latinLnBrk="1" hangingPunct="1">
                <a:defRPr/>
              </a:pP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과제 접수</a:t>
              </a: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기관정보</a:t>
              </a: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800" b="1" spc="-1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05" y="914070"/>
            <a:ext cx="6923634" cy="429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타원 42"/>
          <p:cNvSpPr/>
          <p:nvPr/>
        </p:nvSpPr>
        <p:spPr bwMode="auto">
          <a:xfrm>
            <a:off x="4903474" y="3621769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cxnSp>
        <p:nvCxnSpPr>
          <p:cNvPr id="44" name="직선 화살표 연결선 43"/>
          <p:cNvCxnSpPr>
            <a:stCxn id="43" idx="6"/>
            <a:endCxn id="47" idx="2"/>
          </p:cNvCxnSpPr>
          <p:nvPr/>
        </p:nvCxnSpPr>
        <p:spPr>
          <a:xfrm flipV="1">
            <a:off x="5332102" y="3562991"/>
            <a:ext cx="1114008" cy="27309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타원 44"/>
          <p:cNvSpPr/>
          <p:nvPr/>
        </p:nvSpPr>
        <p:spPr bwMode="auto">
          <a:xfrm>
            <a:off x="2221728" y="3657492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cxnSp>
        <p:nvCxnSpPr>
          <p:cNvPr id="46" name="직선 화살표 연결선 45"/>
          <p:cNvCxnSpPr>
            <a:stCxn id="45" idx="6"/>
            <a:endCxn id="43" idx="2"/>
          </p:cNvCxnSpPr>
          <p:nvPr/>
        </p:nvCxnSpPr>
        <p:spPr>
          <a:xfrm flipV="1">
            <a:off x="2650356" y="3836083"/>
            <a:ext cx="2253118" cy="3572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타원 46"/>
          <p:cNvSpPr/>
          <p:nvPr/>
        </p:nvSpPr>
        <p:spPr bwMode="auto">
          <a:xfrm>
            <a:off x="6446110" y="3348677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sp>
        <p:nvSpPr>
          <p:cNvPr id="54" name="모서리가 둥근 직사각형 53"/>
          <p:cNvSpPr/>
          <p:nvPr/>
        </p:nvSpPr>
        <p:spPr>
          <a:xfrm>
            <a:off x="7359526" y="855663"/>
            <a:ext cx="1484312" cy="5521325"/>
          </a:xfrm>
          <a:prstGeom prst="roundRect">
            <a:avLst/>
          </a:prstGeom>
          <a:solidFill>
            <a:srgbClr val="FFFFFF">
              <a:alpha val="69020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5" name="그림 157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1414463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그림 158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2162175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그림 159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45091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그림 160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52584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모서리가 둥근 직사각형 58"/>
          <p:cNvSpPr/>
          <p:nvPr/>
        </p:nvSpPr>
        <p:spPr>
          <a:xfrm>
            <a:off x="7440488" y="982663"/>
            <a:ext cx="1319213" cy="53387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359526" y="1079519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1. NIPA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접속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359526" y="1844824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신청과제 선택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7560000" y="2564062"/>
            <a:ext cx="1128335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 접수</a:t>
            </a:r>
            <a:endParaRPr kumimoji="0" lang="en-US" altLang="ko-KR" sz="14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정보동의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기본정보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목적내용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기관정보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마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인력정보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바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 업  비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첨부자료</a:t>
            </a:r>
            <a:endParaRPr kumimoji="0" lang="ko-KR" altLang="en-US" sz="12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7560000" y="4966898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완료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7560000" y="5737637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확인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98995" y="5438677"/>
            <a:ext cx="568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</a:rPr>
              <a:t>개인 또는 기관이 등록되지 않은 경우 </a:t>
            </a:r>
            <a:r>
              <a:rPr lang="ko-KR" altLang="en-US" sz="1200" b="1" dirty="0" err="1" smtClean="0">
                <a:solidFill>
                  <a:srgbClr val="FF0000"/>
                </a:solidFill>
              </a:rPr>
              <a:t>기관명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 수기 입력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r>
              <a:rPr lang="en-US" altLang="ko-KR" sz="1200" b="1" dirty="0">
                <a:solidFill>
                  <a:srgbClr val="FF0000"/>
                </a:solidFill>
              </a:rPr>
              <a:t>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*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개인은 기관구분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[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개인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]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선택 → 사업자 번호는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000-00-00000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으로</a:t>
            </a:r>
            <a:r>
              <a:rPr lang="en-US" altLang="ko-KR" sz="1200" b="1" dirty="0">
                <a:solidFill>
                  <a:srgbClr val="FF0000"/>
                </a:solidFill>
              </a:rPr>
              <a:t>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그대로 둠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r>
              <a:rPr lang="en-US" altLang="ko-KR" sz="1200" b="1" dirty="0">
                <a:solidFill>
                  <a:srgbClr val="FF0000"/>
                </a:solidFill>
              </a:rPr>
              <a:t>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*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신규등록기관은 </a:t>
            </a:r>
            <a:r>
              <a:rPr lang="ko-KR" altLang="en-US" sz="1200" b="1" dirty="0" err="1" smtClean="0">
                <a:solidFill>
                  <a:srgbClr val="FF0000"/>
                </a:solidFill>
              </a:rPr>
              <a:t>기관명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 입력 후 기타 기관정보 입력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25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 bwMode="auto">
          <a:xfrm>
            <a:off x="152400" y="260648"/>
            <a:ext cx="8812088" cy="6264695"/>
          </a:xfrm>
          <a:prstGeom prst="roundRect">
            <a:avLst>
              <a:gd name="adj" fmla="val 2963"/>
            </a:avLst>
          </a:prstGeom>
          <a:solidFill>
            <a:schemeClr val="bg1">
              <a:alpha val="90000"/>
            </a:schemeClr>
          </a:solidFill>
          <a:ln w="25400" cap="flat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37" name="그룹 136"/>
          <p:cNvGrpSpPr>
            <a:grpSpLocks/>
          </p:cNvGrpSpPr>
          <p:nvPr/>
        </p:nvGrpSpPr>
        <p:grpSpPr bwMode="auto">
          <a:xfrm>
            <a:off x="467544" y="187871"/>
            <a:ext cx="4365625" cy="504825"/>
            <a:chOff x="2408238" y="607069"/>
            <a:chExt cx="4366311" cy="504825"/>
          </a:xfrm>
        </p:grpSpPr>
        <p:grpSp>
          <p:nvGrpSpPr>
            <p:cNvPr id="38" name="그룹 34"/>
            <p:cNvGrpSpPr>
              <a:grpSpLocks/>
            </p:cNvGrpSpPr>
            <p:nvPr/>
          </p:nvGrpSpPr>
          <p:grpSpPr bwMode="auto">
            <a:xfrm>
              <a:off x="2408238" y="607069"/>
              <a:ext cx="4366311" cy="504825"/>
              <a:chOff x="2408238" y="740419"/>
              <a:chExt cx="4366311" cy="504825"/>
            </a:xfrm>
          </p:grpSpPr>
          <p:pic>
            <p:nvPicPr>
              <p:cNvPr id="40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2408238" y="740419"/>
                <a:ext cx="27146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rcRect l="6422"/>
              <a:stretch>
                <a:fillRect/>
              </a:stretch>
            </p:blipFill>
            <p:spPr bwMode="auto">
              <a:xfrm>
                <a:off x="4234249" y="740419"/>
                <a:ext cx="254030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9" name="Rectangle 281"/>
            <p:cNvSpPr>
              <a:spLocks noChangeArrowheads="1"/>
            </p:cNvSpPr>
            <p:nvPr/>
          </p:nvSpPr>
          <p:spPr bwMode="auto">
            <a:xfrm>
              <a:off x="2905154" y="721145"/>
              <a:ext cx="3372478" cy="2766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/>
            <a:p>
              <a:pPr algn="ctr" eaLnBrk="1" latinLnBrk="1" hangingPunct="1">
                <a:defRPr/>
              </a:pP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과제 접수</a:t>
              </a: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기관정보</a:t>
              </a: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800" b="1" spc="-1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2" y="4345955"/>
            <a:ext cx="6084168" cy="133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1" y="854453"/>
            <a:ext cx="6960231" cy="303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타원 41"/>
          <p:cNvSpPr/>
          <p:nvPr/>
        </p:nvSpPr>
        <p:spPr bwMode="auto">
          <a:xfrm>
            <a:off x="2843808" y="1976324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cxnSp>
        <p:nvCxnSpPr>
          <p:cNvPr id="43" name="직선 화살표 연결선 42"/>
          <p:cNvCxnSpPr>
            <a:stCxn id="42" idx="5"/>
            <a:endCxn id="71" idx="1"/>
          </p:cNvCxnSpPr>
          <p:nvPr/>
        </p:nvCxnSpPr>
        <p:spPr>
          <a:xfrm>
            <a:off x="3209665" y="2342181"/>
            <a:ext cx="384444" cy="6823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타원 43"/>
          <p:cNvSpPr/>
          <p:nvPr/>
        </p:nvSpPr>
        <p:spPr bwMode="auto">
          <a:xfrm>
            <a:off x="1396015" y="1801811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cxnSp>
        <p:nvCxnSpPr>
          <p:cNvPr id="45" name="직선 화살표 연결선 44"/>
          <p:cNvCxnSpPr>
            <a:stCxn id="44" idx="6"/>
            <a:endCxn id="42" idx="2"/>
          </p:cNvCxnSpPr>
          <p:nvPr/>
        </p:nvCxnSpPr>
        <p:spPr>
          <a:xfrm>
            <a:off x="1824643" y="2016125"/>
            <a:ext cx="1019165" cy="17451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타원 45"/>
          <p:cNvSpPr/>
          <p:nvPr/>
        </p:nvSpPr>
        <p:spPr bwMode="auto">
          <a:xfrm>
            <a:off x="6084168" y="1635123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sp>
        <p:nvSpPr>
          <p:cNvPr id="53" name="타원 52"/>
          <p:cNvSpPr/>
          <p:nvPr/>
        </p:nvSpPr>
        <p:spPr bwMode="auto">
          <a:xfrm>
            <a:off x="4932040" y="4718049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sp>
        <p:nvSpPr>
          <p:cNvPr id="58" name="모서리가 둥근 직사각형 57"/>
          <p:cNvSpPr/>
          <p:nvPr/>
        </p:nvSpPr>
        <p:spPr>
          <a:xfrm>
            <a:off x="7359526" y="855663"/>
            <a:ext cx="1484312" cy="5521325"/>
          </a:xfrm>
          <a:prstGeom prst="roundRect">
            <a:avLst/>
          </a:prstGeom>
          <a:solidFill>
            <a:srgbClr val="FFFFFF">
              <a:alpha val="69020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9" name="그림 157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1414463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그림 158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2162175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그림 159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45091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그림 160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52584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모서리가 둥근 직사각형 62"/>
          <p:cNvSpPr/>
          <p:nvPr/>
        </p:nvSpPr>
        <p:spPr>
          <a:xfrm>
            <a:off x="7440488" y="982663"/>
            <a:ext cx="1319213" cy="53387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7359526" y="1079519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1. NIPA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접속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359526" y="1844824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신청과제 선택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7560000" y="2564062"/>
            <a:ext cx="1128335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 접수</a:t>
            </a:r>
            <a:endParaRPr kumimoji="0" lang="en-US" altLang="ko-KR" sz="14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정보동의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기본정보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목적내용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기관정보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마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인력정보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바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 업  비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첨부자료</a:t>
            </a:r>
            <a:endParaRPr kumimoji="0" lang="ko-KR" altLang="en-US" sz="12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7560000" y="4966898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완료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7560000" y="5737637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확인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91292" y="5816297"/>
            <a:ext cx="530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</a:rPr>
              <a:t>참여구분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참여기관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은 앞서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[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과제정보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]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에서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공동수행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’ </a:t>
            </a:r>
            <a:r>
              <a:rPr lang="ko-KR" altLang="en-US" sz="1200" b="1" dirty="0" err="1" smtClean="0">
                <a:solidFill>
                  <a:srgbClr val="FF0000"/>
                </a:solidFill>
              </a:rPr>
              <a:t>선택시에만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 보임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70" name="아래쪽 화살표 69"/>
          <p:cNvSpPr/>
          <p:nvPr/>
        </p:nvSpPr>
        <p:spPr>
          <a:xfrm rot="7813560" flipH="1">
            <a:off x="3213488" y="1612787"/>
            <a:ext cx="287362" cy="3882320"/>
          </a:xfrm>
          <a:prstGeom prst="downArrow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타원 70"/>
          <p:cNvSpPr/>
          <p:nvPr/>
        </p:nvSpPr>
        <p:spPr bwMode="auto">
          <a:xfrm>
            <a:off x="3531338" y="2961762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cxnSp>
        <p:nvCxnSpPr>
          <p:cNvPr id="74" name="직선 화살표 연결선 73"/>
          <p:cNvCxnSpPr>
            <a:stCxn id="71" idx="7"/>
            <a:endCxn id="46" idx="3"/>
          </p:cNvCxnSpPr>
          <p:nvPr/>
        </p:nvCxnSpPr>
        <p:spPr>
          <a:xfrm flipV="1">
            <a:off x="3897195" y="2000980"/>
            <a:ext cx="2249744" cy="102355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495314" y="2957537"/>
            <a:ext cx="53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smtClean="0">
                <a:solidFill>
                  <a:srgbClr val="FF0000"/>
                </a:solidFill>
              </a:rPr>
              <a:t>기타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r>
              <a:rPr lang="ko-KR" altLang="en-US" sz="1200" b="1" dirty="0" smtClean="0">
                <a:solidFill>
                  <a:srgbClr val="FF0000"/>
                </a:solidFill>
              </a:rPr>
              <a:t>정</a:t>
            </a:r>
            <a:r>
              <a:rPr lang="ko-KR" altLang="en-US" sz="1200" b="1" dirty="0">
                <a:solidFill>
                  <a:srgbClr val="FF0000"/>
                </a:solidFill>
              </a:rPr>
              <a:t>보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51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 bwMode="auto">
          <a:xfrm>
            <a:off x="152400" y="260648"/>
            <a:ext cx="8812088" cy="6264695"/>
          </a:xfrm>
          <a:prstGeom prst="roundRect">
            <a:avLst>
              <a:gd name="adj" fmla="val 2963"/>
            </a:avLst>
          </a:prstGeom>
          <a:solidFill>
            <a:schemeClr val="bg1">
              <a:alpha val="90000"/>
            </a:schemeClr>
          </a:solidFill>
          <a:ln w="25400" cap="flat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38" name="그룹 136"/>
          <p:cNvGrpSpPr>
            <a:grpSpLocks/>
          </p:cNvGrpSpPr>
          <p:nvPr/>
        </p:nvGrpSpPr>
        <p:grpSpPr bwMode="auto">
          <a:xfrm>
            <a:off x="467544" y="187871"/>
            <a:ext cx="4365625" cy="504825"/>
            <a:chOff x="2408238" y="607069"/>
            <a:chExt cx="4366311" cy="504825"/>
          </a:xfrm>
        </p:grpSpPr>
        <p:grpSp>
          <p:nvGrpSpPr>
            <p:cNvPr id="39" name="그룹 34"/>
            <p:cNvGrpSpPr>
              <a:grpSpLocks/>
            </p:cNvGrpSpPr>
            <p:nvPr/>
          </p:nvGrpSpPr>
          <p:grpSpPr bwMode="auto">
            <a:xfrm>
              <a:off x="2408238" y="607069"/>
              <a:ext cx="4366311" cy="504825"/>
              <a:chOff x="2408238" y="740419"/>
              <a:chExt cx="4366311" cy="504825"/>
            </a:xfrm>
          </p:grpSpPr>
          <p:pic>
            <p:nvPicPr>
              <p:cNvPr id="41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2408238" y="740419"/>
                <a:ext cx="27146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rcRect l="6422"/>
              <a:stretch>
                <a:fillRect/>
              </a:stretch>
            </p:blipFill>
            <p:spPr bwMode="auto">
              <a:xfrm>
                <a:off x="4234249" y="740419"/>
                <a:ext cx="254030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0" name="Rectangle 281"/>
            <p:cNvSpPr>
              <a:spLocks noChangeArrowheads="1"/>
            </p:cNvSpPr>
            <p:nvPr/>
          </p:nvSpPr>
          <p:spPr bwMode="auto">
            <a:xfrm>
              <a:off x="2905154" y="721145"/>
              <a:ext cx="3372478" cy="2766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/>
            <a:p>
              <a:pPr algn="ctr" eaLnBrk="1" latinLnBrk="1" hangingPunct="1">
                <a:defRPr/>
              </a:pP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과제 접수</a:t>
              </a: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인력정보</a:t>
              </a: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800" b="1" spc="-1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8" y="890074"/>
            <a:ext cx="6992598" cy="271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타원 42"/>
          <p:cNvSpPr/>
          <p:nvPr/>
        </p:nvSpPr>
        <p:spPr bwMode="auto">
          <a:xfrm>
            <a:off x="6444208" y="2971797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7359526" y="855663"/>
            <a:ext cx="1484312" cy="5521325"/>
          </a:xfrm>
          <a:prstGeom prst="roundRect">
            <a:avLst/>
          </a:prstGeom>
          <a:solidFill>
            <a:srgbClr val="FFFFFF">
              <a:alpha val="69020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45" name="그림 157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1414463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그림 158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2162175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그림 159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45091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그림 160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52584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모서리가 둥근 직사각형 48"/>
          <p:cNvSpPr/>
          <p:nvPr/>
        </p:nvSpPr>
        <p:spPr>
          <a:xfrm>
            <a:off x="7440488" y="982663"/>
            <a:ext cx="1319213" cy="53387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359526" y="1079519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1. NIPA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접속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7359526" y="1844824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신청과제 선택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560000" y="2564062"/>
            <a:ext cx="1128335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 접수</a:t>
            </a:r>
            <a:endParaRPr kumimoji="0" lang="en-US" altLang="ko-KR" sz="14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정보동의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기본정보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목적내용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기관정보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마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인력정보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바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 업  비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첨부자료</a:t>
            </a:r>
            <a:endParaRPr kumimoji="0" lang="ko-KR" altLang="en-US" sz="12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560000" y="4966898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완료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560000" y="5737637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확인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51332" y="3861048"/>
            <a:ext cx="530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</a:rPr>
              <a:t>신청과제에 참여하는 인력정보 입력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기관별 입력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)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54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 bwMode="auto">
          <a:xfrm>
            <a:off x="152400" y="260648"/>
            <a:ext cx="8812088" cy="6264695"/>
          </a:xfrm>
          <a:prstGeom prst="roundRect">
            <a:avLst>
              <a:gd name="adj" fmla="val 2963"/>
            </a:avLst>
          </a:prstGeom>
          <a:solidFill>
            <a:schemeClr val="bg1">
              <a:alpha val="90000"/>
            </a:schemeClr>
          </a:solidFill>
          <a:ln w="25400" cap="flat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38" name="그룹 136"/>
          <p:cNvGrpSpPr>
            <a:grpSpLocks/>
          </p:cNvGrpSpPr>
          <p:nvPr/>
        </p:nvGrpSpPr>
        <p:grpSpPr bwMode="auto">
          <a:xfrm>
            <a:off x="467544" y="187871"/>
            <a:ext cx="4365625" cy="504825"/>
            <a:chOff x="2408238" y="607069"/>
            <a:chExt cx="4366311" cy="504825"/>
          </a:xfrm>
        </p:grpSpPr>
        <p:grpSp>
          <p:nvGrpSpPr>
            <p:cNvPr id="39" name="그룹 34"/>
            <p:cNvGrpSpPr>
              <a:grpSpLocks/>
            </p:cNvGrpSpPr>
            <p:nvPr/>
          </p:nvGrpSpPr>
          <p:grpSpPr bwMode="auto">
            <a:xfrm>
              <a:off x="2408238" y="607069"/>
              <a:ext cx="4366311" cy="504825"/>
              <a:chOff x="2408238" y="740419"/>
              <a:chExt cx="4366311" cy="504825"/>
            </a:xfrm>
          </p:grpSpPr>
          <p:pic>
            <p:nvPicPr>
              <p:cNvPr id="41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2408238" y="740419"/>
                <a:ext cx="27146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rcRect l="6422"/>
              <a:stretch>
                <a:fillRect/>
              </a:stretch>
            </p:blipFill>
            <p:spPr bwMode="auto">
              <a:xfrm>
                <a:off x="4234249" y="740419"/>
                <a:ext cx="254030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0" name="Rectangle 281"/>
            <p:cNvSpPr>
              <a:spLocks noChangeArrowheads="1"/>
            </p:cNvSpPr>
            <p:nvPr/>
          </p:nvSpPr>
          <p:spPr bwMode="auto">
            <a:xfrm>
              <a:off x="2905154" y="721145"/>
              <a:ext cx="3372478" cy="2766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/>
            <a:p>
              <a:pPr algn="ctr" eaLnBrk="1" latinLnBrk="1" hangingPunct="1">
                <a:defRPr/>
              </a:pP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과제 접수</a:t>
              </a: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인력정보</a:t>
              </a: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800" b="1" spc="-1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37" y="855664"/>
            <a:ext cx="6959560" cy="457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타원 43"/>
          <p:cNvSpPr/>
          <p:nvPr/>
        </p:nvSpPr>
        <p:spPr bwMode="auto">
          <a:xfrm>
            <a:off x="4876979" y="3631997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cxnSp>
        <p:nvCxnSpPr>
          <p:cNvPr id="45" name="직선 화살표 연결선 44"/>
          <p:cNvCxnSpPr>
            <a:stCxn id="52" idx="6"/>
            <a:endCxn id="48" idx="2"/>
          </p:cNvCxnSpPr>
          <p:nvPr/>
        </p:nvCxnSpPr>
        <p:spPr>
          <a:xfrm flipV="1">
            <a:off x="4336329" y="3725818"/>
            <a:ext cx="2107879" cy="10001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타원 45"/>
          <p:cNvSpPr/>
          <p:nvPr/>
        </p:nvSpPr>
        <p:spPr bwMode="auto">
          <a:xfrm>
            <a:off x="2339339" y="3708512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cxnSp>
        <p:nvCxnSpPr>
          <p:cNvPr id="47" name="직선 화살표 연결선 46"/>
          <p:cNvCxnSpPr>
            <a:stCxn id="46" idx="6"/>
            <a:endCxn id="44" idx="2"/>
          </p:cNvCxnSpPr>
          <p:nvPr/>
        </p:nvCxnSpPr>
        <p:spPr>
          <a:xfrm flipV="1">
            <a:off x="2767967" y="3846311"/>
            <a:ext cx="2109012" cy="7651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타원 47"/>
          <p:cNvSpPr/>
          <p:nvPr/>
        </p:nvSpPr>
        <p:spPr bwMode="auto">
          <a:xfrm>
            <a:off x="6444208" y="3511504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sp>
        <p:nvSpPr>
          <p:cNvPr id="52" name="타원 51"/>
          <p:cNvSpPr/>
          <p:nvPr/>
        </p:nvSpPr>
        <p:spPr bwMode="auto">
          <a:xfrm>
            <a:off x="3327888" y="4379909"/>
            <a:ext cx="1008441" cy="692153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cxnSp>
        <p:nvCxnSpPr>
          <p:cNvPr id="53" name="직선 화살표 연결선 52"/>
          <p:cNvCxnSpPr>
            <a:stCxn id="44" idx="3"/>
            <a:endCxn id="52" idx="7"/>
          </p:cNvCxnSpPr>
          <p:nvPr/>
        </p:nvCxnSpPr>
        <p:spPr>
          <a:xfrm flipH="1">
            <a:off x="4188646" y="3997854"/>
            <a:ext cx="751104" cy="48341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모서리가 둥근 직사각형 56"/>
          <p:cNvSpPr/>
          <p:nvPr/>
        </p:nvSpPr>
        <p:spPr>
          <a:xfrm>
            <a:off x="7359526" y="855663"/>
            <a:ext cx="1484312" cy="5521325"/>
          </a:xfrm>
          <a:prstGeom prst="roundRect">
            <a:avLst/>
          </a:prstGeom>
          <a:solidFill>
            <a:srgbClr val="FFFFFF">
              <a:alpha val="69020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8" name="그림 157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1414463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그림 158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2162175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그림 159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45091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그림 160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52584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모서리가 둥근 직사각형 61"/>
          <p:cNvSpPr/>
          <p:nvPr/>
        </p:nvSpPr>
        <p:spPr>
          <a:xfrm>
            <a:off x="7440488" y="982663"/>
            <a:ext cx="1319213" cy="53387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7359526" y="1079519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1. NIPA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접속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7359526" y="1844824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신청과제 선택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560000" y="2564062"/>
            <a:ext cx="1128335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 접수</a:t>
            </a:r>
            <a:endParaRPr kumimoji="0" lang="en-US" altLang="ko-KR" sz="14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정보동의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기본정보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목적내용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기관정보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마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인력정보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바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 업  비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첨부자료</a:t>
            </a:r>
            <a:endParaRPr kumimoji="0" lang="ko-KR" altLang="en-US" sz="12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7560000" y="4966898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완료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7560000" y="5737637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확인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359853" y="5539298"/>
            <a:ext cx="530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</a:rPr>
              <a:t>먼저 기관을 선택한 후 총괄책임자 정보부터 입력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r>
              <a:rPr lang="en-US" altLang="ko-KR" sz="1200" b="1" dirty="0">
                <a:solidFill>
                  <a:srgbClr val="FF0000"/>
                </a:solidFill>
              </a:rPr>
              <a:t>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*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총괄책임자는 반드시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#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메일 정보를 입력하여야 함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13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 bwMode="auto">
          <a:xfrm>
            <a:off x="152400" y="260648"/>
            <a:ext cx="8812088" cy="6264695"/>
          </a:xfrm>
          <a:prstGeom prst="roundRect">
            <a:avLst>
              <a:gd name="adj" fmla="val 2963"/>
            </a:avLst>
          </a:prstGeom>
          <a:solidFill>
            <a:schemeClr val="bg1">
              <a:alpha val="90000"/>
            </a:schemeClr>
          </a:solidFill>
          <a:ln w="25400" cap="flat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38" name="그룹 136"/>
          <p:cNvGrpSpPr>
            <a:grpSpLocks/>
          </p:cNvGrpSpPr>
          <p:nvPr/>
        </p:nvGrpSpPr>
        <p:grpSpPr bwMode="auto">
          <a:xfrm>
            <a:off x="467544" y="187871"/>
            <a:ext cx="4365625" cy="504825"/>
            <a:chOff x="2408238" y="607069"/>
            <a:chExt cx="4366311" cy="504825"/>
          </a:xfrm>
        </p:grpSpPr>
        <p:grpSp>
          <p:nvGrpSpPr>
            <p:cNvPr id="39" name="그룹 34"/>
            <p:cNvGrpSpPr>
              <a:grpSpLocks/>
            </p:cNvGrpSpPr>
            <p:nvPr/>
          </p:nvGrpSpPr>
          <p:grpSpPr bwMode="auto">
            <a:xfrm>
              <a:off x="2408238" y="607069"/>
              <a:ext cx="4366311" cy="504825"/>
              <a:chOff x="2408238" y="740419"/>
              <a:chExt cx="4366311" cy="504825"/>
            </a:xfrm>
          </p:grpSpPr>
          <p:pic>
            <p:nvPicPr>
              <p:cNvPr id="41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2408238" y="740419"/>
                <a:ext cx="27146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rcRect l="6422"/>
              <a:stretch>
                <a:fillRect/>
              </a:stretch>
            </p:blipFill>
            <p:spPr bwMode="auto">
              <a:xfrm>
                <a:off x="4234249" y="740419"/>
                <a:ext cx="254030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0" name="Rectangle 281"/>
            <p:cNvSpPr>
              <a:spLocks noChangeArrowheads="1"/>
            </p:cNvSpPr>
            <p:nvPr/>
          </p:nvSpPr>
          <p:spPr bwMode="auto">
            <a:xfrm>
              <a:off x="2905154" y="721145"/>
              <a:ext cx="3372478" cy="2766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/>
            <a:p>
              <a:pPr algn="ctr" eaLnBrk="1" latinLnBrk="1" hangingPunct="1">
                <a:defRPr/>
              </a:pP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과제 접수</a:t>
              </a: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인력정보</a:t>
              </a: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800" b="1" spc="-1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06" y="871754"/>
            <a:ext cx="6999124" cy="434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타원 42"/>
          <p:cNvSpPr/>
          <p:nvPr/>
        </p:nvSpPr>
        <p:spPr bwMode="auto">
          <a:xfrm>
            <a:off x="4676085" y="3797274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cxnSp>
        <p:nvCxnSpPr>
          <p:cNvPr id="44" name="직선 화살표 연결선 43"/>
          <p:cNvCxnSpPr>
            <a:stCxn id="48" idx="6"/>
            <a:endCxn id="47" idx="2"/>
          </p:cNvCxnSpPr>
          <p:nvPr/>
        </p:nvCxnSpPr>
        <p:spPr>
          <a:xfrm flipV="1">
            <a:off x="4336329" y="3708512"/>
            <a:ext cx="2168435" cy="101747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타원 44"/>
          <p:cNvSpPr/>
          <p:nvPr/>
        </p:nvSpPr>
        <p:spPr bwMode="auto">
          <a:xfrm>
            <a:off x="2339339" y="3708512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cxnSp>
        <p:nvCxnSpPr>
          <p:cNvPr id="46" name="직선 화살표 연결선 45"/>
          <p:cNvCxnSpPr>
            <a:stCxn id="45" idx="6"/>
            <a:endCxn id="43" idx="2"/>
          </p:cNvCxnSpPr>
          <p:nvPr/>
        </p:nvCxnSpPr>
        <p:spPr>
          <a:xfrm>
            <a:off x="2767967" y="3922826"/>
            <a:ext cx="1908118" cy="8876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타원 46"/>
          <p:cNvSpPr/>
          <p:nvPr/>
        </p:nvSpPr>
        <p:spPr bwMode="auto">
          <a:xfrm>
            <a:off x="6504764" y="3494198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sp>
        <p:nvSpPr>
          <p:cNvPr id="48" name="타원 47"/>
          <p:cNvSpPr/>
          <p:nvPr/>
        </p:nvSpPr>
        <p:spPr bwMode="auto">
          <a:xfrm>
            <a:off x="3327888" y="4379909"/>
            <a:ext cx="1008441" cy="692153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cxnSp>
        <p:nvCxnSpPr>
          <p:cNvPr id="49" name="직선 화살표 연결선 48"/>
          <p:cNvCxnSpPr>
            <a:stCxn id="43" idx="3"/>
            <a:endCxn id="48" idx="7"/>
          </p:cNvCxnSpPr>
          <p:nvPr/>
        </p:nvCxnSpPr>
        <p:spPr>
          <a:xfrm flipH="1">
            <a:off x="4188646" y="4163131"/>
            <a:ext cx="550210" cy="31814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모서리가 둥근 직사각형 52"/>
          <p:cNvSpPr/>
          <p:nvPr/>
        </p:nvSpPr>
        <p:spPr>
          <a:xfrm>
            <a:off x="7359526" y="855663"/>
            <a:ext cx="1484312" cy="5521325"/>
          </a:xfrm>
          <a:prstGeom prst="roundRect">
            <a:avLst/>
          </a:prstGeom>
          <a:solidFill>
            <a:srgbClr val="FFFFFF">
              <a:alpha val="69020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4" name="그림 157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1414463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그림 158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2162175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그림 159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45091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그림 160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52584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모서리가 둥근 직사각형 57"/>
          <p:cNvSpPr/>
          <p:nvPr/>
        </p:nvSpPr>
        <p:spPr>
          <a:xfrm>
            <a:off x="7440488" y="982663"/>
            <a:ext cx="1319213" cy="53387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7359526" y="1079519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1. NIPA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접속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359526" y="1844824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신청과제 선택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560000" y="2564062"/>
            <a:ext cx="1128335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 접수</a:t>
            </a:r>
            <a:endParaRPr kumimoji="0" lang="en-US" altLang="ko-KR" sz="14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정보동의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기본정보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목적내용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기관정보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마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인력정보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바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 업  비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첨부자료</a:t>
            </a:r>
            <a:endParaRPr kumimoji="0" lang="ko-KR" altLang="en-US" sz="12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7560000" y="4966898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완료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7560000" y="5737637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확인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30279" y="5377095"/>
            <a:ext cx="530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</a:rPr>
              <a:t>참여기관의 경우 공동책임자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/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참여연구원 선택할 수 있음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 *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공동책임자는 반드시 입력되어야 함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52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 bwMode="auto">
          <a:xfrm>
            <a:off x="152400" y="260648"/>
            <a:ext cx="8812088" cy="6264695"/>
          </a:xfrm>
          <a:prstGeom prst="roundRect">
            <a:avLst>
              <a:gd name="adj" fmla="val 2963"/>
            </a:avLst>
          </a:prstGeom>
          <a:solidFill>
            <a:schemeClr val="bg1">
              <a:alpha val="90000"/>
            </a:schemeClr>
          </a:solidFill>
          <a:ln w="25400" cap="flat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38" name="그룹 136"/>
          <p:cNvGrpSpPr>
            <a:grpSpLocks/>
          </p:cNvGrpSpPr>
          <p:nvPr/>
        </p:nvGrpSpPr>
        <p:grpSpPr bwMode="auto">
          <a:xfrm>
            <a:off x="467544" y="187871"/>
            <a:ext cx="4365625" cy="504825"/>
            <a:chOff x="2408238" y="607069"/>
            <a:chExt cx="4366311" cy="504825"/>
          </a:xfrm>
        </p:grpSpPr>
        <p:grpSp>
          <p:nvGrpSpPr>
            <p:cNvPr id="39" name="그룹 34"/>
            <p:cNvGrpSpPr>
              <a:grpSpLocks/>
            </p:cNvGrpSpPr>
            <p:nvPr/>
          </p:nvGrpSpPr>
          <p:grpSpPr bwMode="auto">
            <a:xfrm>
              <a:off x="2408238" y="607069"/>
              <a:ext cx="4366311" cy="504825"/>
              <a:chOff x="2408238" y="740419"/>
              <a:chExt cx="4366311" cy="504825"/>
            </a:xfrm>
          </p:grpSpPr>
          <p:pic>
            <p:nvPicPr>
              <p:cNvPr id="41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2408238" y="740419"/>
                <a:ext cx="27146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rcRect l="6422"/>
              <a:stretch>
                <a:fillRect/>
              </a:stretch>
            </p:blipFill>
            <p:spPr bwMode="auto">
              <a:xfrm>
                <a:off x="4234249" y="740419"/>
                <a:ext cx="254030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0" name="Rectangle 281"/>
            <p:cNvSpPr>
              <a:spLocks noChangeArrowheads="1"/>
            </p:cNvSpPr>
            <p:nvPr/>
          </p:nvSpPr>
          <p:spPr bwMode="auto">
            <a:xfrm>
              <a:off x="2905154" y="721145"/>
              <a:ext cx="3372478" cy="2766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/>
            <a:p>
              <a:pPr algn="ctr" eaLnBrk="1" latinLnBrk="1" hangingPunct="1">
                <a:defRPr/>
              </a:pP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과제 접수</a:t>
              </a: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사업비정보</a:t>
              </a: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800" b="1" spc="-1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35" y="823232"/>
            <a:ext cx="6949162" cy="328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타원 44"/>
          <p:cNvSpPr/>
          <p:nvPr/>
        </p:nvSpPr>
        <p:spPr bwMode="auto">
          <a:xfrm>
            <a:off x="6660232" y="3494198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7359526" y="855663"/>
            <a:ext cx="1484312" cy="5521325"/>
          </a:xfrm>
          <a:prstGeom prst="roundRect">
            <a:avLst/>
          </a:prstGeom>
          <a:solidFill>
            <a:srgbClr val="FFFFFF">
              <a:alpha val="69020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1" name="그림 157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1414463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그림 158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2162175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그림 159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45091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그림 160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52584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모서리가 둥근 직사각형 54"/>
          <p:cNvSpPr/>
          <p:nvPr/>
        </p:nvSpPr>
        <p:spPr>
          <a:xfrm>
            <a:off x="7440488" y="982663"/>
            <a:ext cx="1319213" cy="53387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359526" y="1079519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1. NIPA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접속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7359526" y="1844824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신청과제 선택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560000" y="2564062"/>
            <a:ext cx="1128335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 접수</a:t>
            </a:r>
            <a:endParaRPr kumimoji="0" lang="en-US" altLang="ko-KR" sz="14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정보동의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기본정보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목적내용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기관정보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마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인력정보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바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 업  비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첨부자료</a:t>
            </a:r>
            <a:endParaRPr kumimoji="0" lang="ko-KR" altLang="en-US" sz="12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7560000" y="4966898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완료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560000" y="5737637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확인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75656" y="4370620"/>
            <a:ext cx="530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</a:rPr>
              <a:t>기관별 집행할 사업비 정보를 입력함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78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 bwMode="auto">
          <a:xfrm>
            <a:off x="152400" y="260648"/>
            <a:ext cx="8812088" cy="6264695"/>
          </a:xfrm>
          <a:prstGeom prst="roundRect">
            <a:avLst>
              <a:gd name="adj" fmla="val 2963"/>
            </a:avLst>
          </a:prstGeom>
          <a:solidFill>
            <a:schemeClr val="bg1">
              <a:alpha val="90000"/>
            </a:schemeClr>
          </a:solidFill>
          <a:ln w="25400" cap="flat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855664"/>
            <a:ext cx="6929295" cy="391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그룹 136"/>
          <p:cNvGrpSpPr>
            <a:grpSpLocks/>
          </p:cNvGrpSpPr>
          <p:nvPr/>
        </p:nvGrpSpPr>
        <p:grpSpPr bwMode="auto">
          <a:xfrm>
            <a:off x="467544" y="187871"/>
            <a:ext cx="4365625" cy="504825"/>
            <a:chOff x="2408238" y="607069"/>
            <a:chExt cx="4366311" cy="504825"/>
          </a:xfrm>
        </p:grpSpPr>
        <p:grpSp>
          <p:nvGrpSpPr>
            <p:cNvPr id="40" name="그룹 34"/>
            <p:cNvGrpSpPr>
              <a:grpSpLocks/>
            </p:cNvGrpSpPr>
            <p:nvPr/>
          </p:nvGrpSpPr>
          <p:grpSpPr bwMode="auto">
            <a:xfrm>
              <a:off x="2408238" y="607069"/>
              <a:ext cx="4366311" cy="504825"/>
              <a:chOff x="2408238" y="740419"/>
              <a:chExt cx="4366311" cy="504825"/>
            </a:xfrm>
          </p:grpSpPr>
          <p:pic>
            <p:nvPicPr>
              <p:cNvPr id="42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2408238" y="740419"/>
                <a:ext cx="27146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rcRect l="6422"/>
              <a:stretch>
                <a:fillRect/>
              </a:stretch>
            </p:blipFill>
            <p:spPr bwMode="auto">
              <a:xfrm>
                <a:off x="4234249" y="740419"/>
                <a:ext cx="254030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1" name="Rectangle 281"/>
            <p:cNvSpPr>
              <a:spLocks noChangeArrowheads="1"/>
            </p:cNvSpPr>
            <p:nvPr/>
          </p:nvSpPr>
          <p:spPr bwMode="auto">
            <a:xfrm>
              <a:off x="2905154" y="721145"/>
              <a:ext cx="3372478" cy="2766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/>
            <a:p>
              <a:pPr algn="ctr" eaLnBrk="1" latinLnBrk="1" hangingPunct="1">
                <a:defRPr/>
              </a:pP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과제 접수</a:t>
              </a: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사업비정보</a:t>
              </a: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800" b="1" spc="-1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44" name="타원 43"/>
          <p:cNvSpPr/>
          <p:nvPr/>
        </p:nvSpPr>
        <p:spPr bwMode="auto">
          <a:xfrm>
            <a:off x="4090089" y="4432781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sp>
        <p:nvSpPr>
          <p:cNvPr id="46" name="타원 45"/>
          <p:cNvSpPr/>
          <p:nvPr/>
        </p:nvSpPr>
        <p:spPr bwMode="auto">
          <a:xfrm>
            <a:off x="4005717" y="3616325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cxnSp>
        <p:nvCxnSpPr>
          <p:cNvPr id="47" name="직선 화살표 연결선 46"/>
          <p:cNvCxnSpPr>
            <a:stCxn id="46" idx="4"/>
            <a:endCxn id="44" idx="0"/>
          </p:cNvCxnSpPr>
          <p:nvPr/>
        </p:nvCxnSpPr>
        <p:spPr>
          <a:xfrm>
            <a:off x="4220031" y="4044953"/>
            <a:ext cx="84372" cy="3878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타원 47"/>
          <p:cNvSpPr/>
          <p:nvPr/>
        </p:nvSpPr>
        <p:spPr bwMode="auto">
          <a:xfrm>
            <a:off x="6405203" y="1896600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cxnSp>
        <p:nvCxnSpPr>
          <p:cNvPr id="50" name="직선 화살표 연결선 49"/>
          <p:cNvCxnSpPr>
            <a:stCxn id="44" idx="2"/>
            <a:endCxn id="64" idx="5"/>
          </p:cNvCxnSpPr>
          <p:nvPr/>
        </p:nvCxnSpPr>
        <p:spPr>
          <a:xfrm flipH="1" flipV="1">
            <a:off x="1773055" y="2706735"/>
            <a:ext cx="2317034" cy="19403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타원 63"/>
          <p:cNvSpPr/>
          <p:nvPr/>
        </p:nvSpPr>
        <p:spPr bwMode="auto">
          <a:xfrm>
            <a:off x="1407198" y="2340878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cxnSp>
        <p:nvCxnSpPr>
          <p:cNvPr id="71" name="직선 화살표 연결선 70"/>
          <p:cNvCxnSpPr>
            <a:stCxn id="64" idx="6"/>
            <a:endCxn id="65" idx="2"/>
          </p:cNvCxnSpPr>
          <p:nvPr/>
        </p:nvCxnSpPr>
        <p:spPr>
          <a:xfrm flipV="1">
            <a:off x="1835826" y="2492421"/>
            <a:ext cx="1275626" cy="6277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모서리가 둥근 직사각형 86"/>
          <p:cNvSpPr/>
          <p:nvPr/>
        </p:nvSpPr>
        <p:spPr>
          <a:xfrm>
            <a:off x="7359526" y="855663"/>
            <a:ext cx="1484312" cy="5521325"/>
          </a:xfrm>
          <a:prstGeom prst="roundRect">
            <a:avLst/>
          </a:prstGeom>
          <a:solidFill>
            <a:srgbClr val="FFFFFF">
              <a:alpha val="69020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88" name="그림 157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1414463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그림 158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2162175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그림 159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45091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그림 160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52584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모서리가 둥근 직사각형 91"/>
          <p:cNvSpPr/>
          <p:nvPr/>
        </p:nvSpPr>
        <p:spPr>
          <a:xfrm>
            <a:off x="7440488" y="982663"/>
            <a:ext cx="1319213" cy="53387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7359526" y="1079519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1. NIPA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접속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7359526" y="1844824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신청과제 선택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7560000" y="2564062"/>
            <a:ext cx="1128335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 접수</a:t>
            </a:r>
            <a:endParaRPr kumimoji="0" lang="en-US" altLang="ko-KR" sz="14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정보동의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기본정보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목적내용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기관정보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마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인력정보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바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 업  비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첨부자료</a:t>
            </a:r>
            <a:endParaRPr kumimoji="0" lang="ko-KR" altLang="en-US" sz="12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7560000" y="4966898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완료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7560000" y="5737637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확인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95309" y="5737637"/>
            <a:ext cx="530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</a:rPr>
              <a:t>먼저 </a:t>
            </a:r>
            <a:r>
              <a:rPr lang="ko-KR" altLang="en-US" sz="1200" b="1" dirty="0" err="1" smtClean="0">
                <a:solidFill>
                  <a:srgbClr val="FF0000"/>
                </a:solidFill>
              </a:rPr>
              <a:t>비목별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 사업비 정보 입력 → 현금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,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현물 </a:t>
            </a:r>
            <a:r>
              <a:rPr lang="ko-KR" altLang="en-US" sz="1200" b="1" dirty="0">
                <a:solidFill>
                  <a:srgbClr val="FF0000"/>
                </a:solidFill>
              </a:rPr>
              <a:t>합계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확인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현금합계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=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출연금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200" b="1" dirty="0">
                <a:solidFill>
                  <a:srgbClr val="FF0000"/>
                </a:solidFill>
              </a:rPr>
              <a:t>→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출연금 중에서 민간부담 현금 입력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현금합계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=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출연금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+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민간현금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)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grpSp>
        <p:nvGrpSpPr>
          <p:cNvPr id="109" name="그룹 108"/>
          <p:cNvGrpSpPr/>
          <p:nvPr/>
        </p:nvGrpSpPr>
        <p:grpSpPr>
          <a:xfrm>
            <a:off x="2847140" y="2636912"/>
            <a:ext cx="4512386" cy="620569"/>
            <a:chOff x="2321445" y="4895025"/>
            <a:chExt cx="4512386" cy="620569"/>
          </a:xfrm>
        </p:grpSpPr>
        <p:sp>
          <p:nvSpPr>
            <p:cNvPr id="111" name="모서리가 둥근 직사각형 110"/>
            <p:cNvSpPr/>
            <p:nvPr/>
          </p:nvSpPr>
          <p:spPr bwMode="auto">
            <a:xfrm>
              <a:off x="2321445" y="4895025"/>
              <a:ext cx="4512386" cy="620569"/>
            </a:xfrm>
            <a:prstGeom prst="roundRect">
              <a:avLst>
                <a:gd name="adj" fmla="val 2963"/>
              </a:avLst>
            </a:prstGeom>
            <a:solidFill>
              <a:schemeClr val="bg1">
                <a:alpha val="90000"/>
              </a:schemeClr>
            </a:solidFill>
            <a:ln w="25400" cap="flat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5829" y="4942836"/>
              <a:ext cx="4473998" cy="5051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</p:grpSp>
      <p:sp>
        <p:nvSpPr>
          <p:cNvPr id="49" name="타원 48"/>
          <p:cNvSpPr/>
          <p:nvPr/>
        </p:nvSpPr>
        <p:spPr bwMode="auto">
          <a:xfrm>
            <a:off x="4532141" y="2894058"/>
            <a:ext cx="683294" cy="336796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cxnSp>
        <p:nvCxnSpPr>
          <p:cNvPr id="108" name="직선 화살표 연결선 107"/>
          <p:cNvCxnSpPr>
            <a:stCxn id="49" idx="7"/>
            <a:endCxn id="48" idx="3"/>
          </p:cNvCxnSpPr>
          <p:nvPr/>
        </p:nvCxnSpPr>
        <p:spPr>
          <a:xfrm flipV="1">
            <a:off x="5115369" y="2262457"/>
            <a:ext cx="1352605" cy="6809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>
            <a:stCxn id="65" idx="6"/>
            <a:endCxn id="49" idx="2"/>
          </p:cNvCxnSpPr>
          <p:nvPr/>
        </p:nvCxnSpPr>
        <p:spPr>
          <a:xfrm>
            <a:off x="3540080" y="2492421"/>
            <a:ext cx="992061" cy="5700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타원 64"/>
          <p:cNvSpPr/>
          <p:nvPr/>
        </p:nvSpPr>
        <p:spPr bwMode="auto">
          <a:xfrm>
            <a:off x="3111452" y="2278107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65307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 bwMode="auto">
          <a:xfrm>
            <a:off x="152400" y="260648"/>
            <a:ext cx="8812088" cy="6264695"/>
          </a:xfrm>
          <a:prstGeom prst="roundRect">
            <a:avLst>
              <a:gd name="adj" fmla="val 2963"/>
            </a:avLst>
          </a:prstGeom>
          <a:solidFill>
            <a:schemeClr val="bg1">
              <a:alpha val="90000"/>
            </a:schemeClr>
          </a:solidFill>
          <a:ln w="25400" cap="flat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38" name="그룹 136"/>
          <p:cNvGrpSpPr>
            <a:grpSpLocks/>
          </p:cNvGrpSpPr>
          <p:nvPr/>
        </p:nvGrpSpPr>
        <p:grpSpPr bwMode="auto">
          <a:xfrm>
            <a:off x="467544" y="187871"/>
            <a:ext cx="4365625" cy="504825"/>
            <a:chOff x="2408238" y="607069"/>
            <a:chExt cx="4366311" cy="504825"/>
          </a:xfrm>
        </p:grpSpPr>
        <p:grpSp>
          <p:nvGrpSpPr>
            <p:cNvPr id="39" name="그룹 34"/>
            <p:cNvGrpSpPr>
              <a:grpSpLocks/>
            </p:cNvGrpSpPr>
            <p:nvPr/>
          </p:nvGrpSpPr>
          <p:grpSpPr bwMode="auto">
            <a:xfrm>
              <a:off x="2408238" y="607069"/>
              <a:ext cx="4366311" cy="504825"/>
              <a:chOff x="2408238" y="740419"/>
              <a:chExt cx="4366311" cy="504825"/>
            </a:xfrm>
          </p:grpSpPr>
          <p:pic>
            <p:nvPicPr>
              <p:cNvPr id="41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2408238" y="740419"/>
                <a:ext cx="27146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rcRect l="6422"/>
              <a:stretch>
                <a:fillRect/>
              </a:stretch>
            </p:blipFill>
            <p:spPr bwMode="auto">
              <a:xfrm>
                <a:off x="4234249" y="740419"/>
                <a:ext cx="254030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0" name="Rectangle 281"/>
            <p:cNvSpPr>
              <a:spLocks noChangeArrowheads="1"/>
            </p:cNvSpPr>
            <p:nvPr/>
          </p:nvSpPr>
          <p:spPr bwMode="auto">
            <a:xfrm>
              <a:off x="2905154" y="721145"/>
              <a:ext cx="3372478" cy="2766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/>
            <a:p>
              <a:pPr algn="ctr" eaLnBrk="1" latinLnBrk="1" hangingPunct="1">
                <a:defRPr/>
              </a:pP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과제 접수</a:t>
              </a: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첨부자료</a:t>
              </a: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800" b="1" spc="-1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28" y="898678"/>
            <a:ext cx="6823584" cy="377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직선 화살표 연결선 43"/>
          <p:cNvCxnSpPr>
            <a:stCxn id="47" idx="6"/>
            <a:endCxn id="45" idx="3"/>
          </p:cNvCxnSpPr>
          <p:nvPr/>
        </p:nvCxnSpPr>
        <p:spPr>
          <a:xfrm flipV="1">
            <a:off x="3824684" y="3167479"/>
            <a:ext cx="2559874" cy="107280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타원 44"/>
          <p:cNvSpPr/>
          <p:nvPr/>
        </p:nvSpPr>
        <p:spPr bwMode="auto">
          <a:xfrm>
            <a:off x="6321787" y="2801622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sp>
        <p:nvSpPr>
          <p:cNvPr id="46" name="타원 45"/>
          <p:cNvSpPr/>
          <p:nvPr/>
        </p:nvSpPr>
        <p:spPr bwMode="auto">
          <a:xfrm>
            <a:off x="2967428" y="3297190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sp>
        <p:nvSpPr>
          <p:cNvPr id="47" name="타원 46"/>
          <p:cNvSpPr/>
          <p:nvPr/>
        </p:nvSpPr>
        <p:spPr bwMode="auto">
          <a:xfrm>
            <a:off x="3396056" y="4025966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cxnSp>
        <p:nvCxnSpPr>
          <p:cNvPr id="48" name="직선 화살표 연결선 47"/>
          <p:cNvCxnSpPr>
            <a:stCxn id="46" idx="4"/>
            <a:endCxn id="47" idx="2"/>
          </p:cNvCxnSpPr>
          <p:nvPr/>
        </p:nvCxnSpPr>
        <p:spPr>
          <a:xfrm>
            <a:off x="3181742" y="3725818"/>
            <a:ext cx="214314" cy="51446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모서리가 둥근 직사각형 55"/>
          <p:cNvSpPr/>
          <p:nvPr/>
        </p:nvSpPr>
        <p:spPr>
          <a:xfrm>
            <a:off x="7359526" y="855663"/>
            <a:ext cx="1484312" cy="5521325"/>
          </a:xfrm>
          <a:prstGeom prst="roundRect">
            <a:avLst/>
          </a:prstGeom>
          <a:solidFill>
            <a:srgbClr val="FFFFFF">
              <a:alpha val="69020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7" name="그림 157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1414463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그림 158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2162175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그림 159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45091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그림 160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52584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모서리가 둥근 직사각형 60"/>
          <p:cNvSpPr/>
          <p:nvPr/>
        </p:nvSpPr>
        <p:spPr>
          <a:xfrm>
            <a:off x="7440488" y="982663"/>
            <a:ext cx="1319213" cy="53387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7359526" y="1079519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1. NIPA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접속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7359526" y="1844824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신청과제 선택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7560000" y="2564062"/>
            <a:ext cx="1128335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 접수</a:t>
            </a:r>
            <a:endParaRPr kumimoji="0" lang="en-US" altLang="ko-KR" sz="14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정보동의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기본정보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목적내용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기관정보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마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인력정보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바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 업  비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첨부자료</a:t>
            </a:r>
            <a:endParaRPr kumimoji="0" lang="ko-KR" altLang="en-US" sz="12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560000" y="4966898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완료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7560000" y="5737637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확인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443225" y="4785884"/>
            <a:ext cx="530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</a:rPr>
              <a:t>사업계획서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접수 공문 등 제출할 파일 등록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endParaRPr lang="en-US" altLang="ko-KR" sz="1200" b="1" dirty="0">
              <a:solidFill>
                <a:srgbClr val="FF0000"/>
              </a:solidFill>
            </a:endParaRPr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*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사업별 특성에 따라 연구장비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기타제출자료 등이 추가로 있을 수 있음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153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 bwMode="auto">
          <a:xfrm>
            <a:off x="152400" y="260648"/>
            <a:ext cx="8812088" cy="6264695"/>
          </a:xfrm>
          <a:prstGeom prst="roundRect">
            <a:avLst>
              <a:gd name="adj" fmla="val 2963"/>
            </a:avLst>
          </a:prstGeom>
          <a:solidFill>
            <a:schemeClr val="bg1">
              <a:alpha val="90000"/>
            </a:schemeClr>
          </a:solidFill>
          <a:ln w="25400" cap="flat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39" name="그룹 136"/>
          <p:cNvGrpSpPr>
            <a:grpSpLocks/>
          </p:cNvGrpSpPr>
          <p:nvPr/>
        </p:nvGrpSpPr>
        <p:grpSpPr bwMode="auto">
          <a:xfrm>
            <a:off x="467544" y="187871"/>
            <a:ext cx="4365625" cy="504825"/>
            <a:chOff x="2408238" y="607069"/>
            <a:chExt cx="4366311" cy="504825"/>
          </a:xfrm>
        </p:grpSpPr>
        <p:grpSp>
          <p:nvGrpSpPr>
            <p:cNvPr id="40" name="그룹 34"/>
            <p:cNvGrpSpPr>
              <a:grpSpLocks/>
            </p:cNvGrpSpPr>
            <p:nvPr/>
          </p:nvGrpSpPr>
          <p:grpSpPr bwMode="auto">
            <a:xfrm>
              <a:off x="2408238" y="607069"/>
              <a:ext cx="4366311" cy="504825"/>
              <a:chOff x="2408238" y="740419"/>
              <a:chExt cx="4366311" cy="504825"/>
            </a:xfrm>
          </p:grpSpPr>
          <p:pic>
            <p:nvPicPr>
              <p:cNvPr id="42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2408238" y="740419"/>
                <a:ext cx="27146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rcRect l="6422"/>
              <a:stretch>
                <a:fillRect/>
              </a:stretch>
            </p:blipFill>
            <p:spPr bwMode="auto">
              <a:xfrm>
                <a:off x="4234249" y="740419"/>
                <a:ext cx="254030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1" name="Rectangle 281"/>
            <p:cNvSpPr>
              <a:spLocks noChangeArrowheads="1"/>
            </p:cNvSpPr>
            <p:nvPr/>
          </p:nvSpPr>
          <p:spPr bwMode="auto">
            <a:xfrm>
              <a:off x="2905154" y="721145"/>
              <a:ext cx="3372478" cy="2766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/>
            <a:p>
              <a:pPr algn="ctr" eaLnBrk="1" latinLnBrk="1" hangingPunct="1">
                <a:defRPr/>
              </a:pPr>
              <a:r>
                <a:rPr lang="en-US" altLang="ko-KR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4. </a:t>
              </a:r>
              <a:r>
                <a:rPr lang="ko-KR" altLang="en-US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접수 완료</a:t>
              </a:r>
              <a:endParaRPr lang="ko-KR" altLang="en-US" sz="1800" b="1" spc="-1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98" y="946666"/>
            <a:ext cx="6617990" cy="372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48" y="4653136"/>
            <a:ext cx="3452416" cy="122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타원 45"/>
          <p:cNvSpPr/>
          <p:nvPr/>
        </p:nvSpPr>
        <p:spPr bwMode="auto">
          <a:xfrm>
            <a:off x="6044702" y="2827654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sp>
        <p:nvSpPr>
          <p:cNvPr id="47" name="타원 46"/>
          <p:cNvSpPr/>
          <p:nvPr/>
        </p:nvSpPr>
        <p:spPr bwMode="auto">
          <a:xfrm>
            <a:off x="5004048" y="5391149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cxnSp>
        <p:nvCxnSpPr>
          <p:cNvPr id="48" name="직선 화살표 연결선 47"/>
          <p:cNvCxnSpPr>
            <a:stCxn id="46" idx="4"/>
            <a:endCxn id="47" idx="0"/>
          </p:cNvCxnSpPr>
          <p:nvPr/>
        </p:nvCxnSpPr>
        <p:spPr>
          <a:xfrm flipH="1">
            <a:off x="5218362" y="3256282"/>
            <a:ext cx="1040654" cy="213486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모서리가 둥근 직사각형 53"/>
          <p:cNvSpPr/>
          <p:nvPr/>
        </p:nvSpPr>
        <p:spPr>
          <a:xfrm>
            <a:off x="7359526" y="855663"/>
            <a:ext cx="1484312" cy="5521325"/>
          </a:xfrm>
          <a:prstGeom prst="roundRect">
            <a:avLst/>
          </a:prstGeom>
          <a:solidFill>
            <a:srgbClr val="FFFFFF">
              <a:alpha val="69020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5" name="그림 157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1414463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그림 158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2162175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그림 159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45091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그림 160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52584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모서리가 둥근 직사각형 58"/>
          <p:cNvSpPr/>
          <p:nvPr/>
        </p:nvSpPr>
        <p:spPr>
          <a:xfrm>
            <a:off x="7440488" y="982663"/>
            <a:ext cx="1319213" cy="53387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359526" y="1079519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1. NIPA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접속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359526" y="1844824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신청과제 선택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7560000" y="2564062"/>
            <a:ext cx="1128335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 접수</a:t>
            </a:r>
            <a:endParaRPr kumimoji="0" lang="en-US" altLang="ko-KR" sz="14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정보동의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기본정보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목적내용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기관정보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마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인력정보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바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 업  비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첨부자료</a:t>
            </a:r>
            <a:endParaRPr kumimoji="0" lang="ko-KR" altLang="en-US" sz="12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7560000" y="4966898"/>
            <a:ext cx="1128335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완료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7560000" y="5737637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확인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75656" y="5968469"/>
            <a:ext cx="530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</a:rPr>
              <a:t>등록한 접수 정보 확인 후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접수완료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’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클릭</a:t>
            </a:r>
            <a:endParaRPr lang="en-US" altLang="ko-KR" sz="1200" b="1" dirty="0">
              <a:solidFill>
                <a:srgbClr val="FF0000"/>
              </a:solidFill>
            </a:endParaRPr>
          </a:p>
          <a:p>
            <a:r>
              <a:rPr lang="ko-KR" altLang="en-US" sz="1200" b="1" dirty="0" smtClean="0">
                <a:solidFill>
                  <a:srgbClr val="FF0000"/>
                </a:solidFill>
              </a:rPr>
              <a:t>접수완료 후에도 접수기간 이내에는 수정 가능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5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0"/>
          <p:cNvGrpSpPr/>
          <p:nvPr/>
        </p:nvGrpSpPr>
        <p:grpSpPr>
          <a:xfrm>
            <a:off x="1024874" y="214289"/>
            <a:ext cx="6873292" cy="6072233"/>
            <a:chOff x="785796" y="791559"/>
            <a:chExt cx="5515947" cy="3676295"/>
          </a:xfrm>
        </p:grpSpPr>
        <p:sp>
          <p:nvSpPr>
            <p:cNvPr id="54" name="직사각형 53"/>
            <p:cNvSpPr/>
            <p:nvPr/>
          </p:nvSpPr>
          <p:spPr>
            <a:xfrm>
              <a:off x="785796" y="1310566"/>
              <a:ext cx="5515947" cy="3157288"/>
            </a:xfrm>
            <a:prstGeom prst="rect">
              <a:avLst/>
            </a:prstGeom>
            <a:solidFill>
              <a:srgbClr val="ECF1F8"/>
            </a:solidFill>
            <a:ln w="127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51" name="Text Box 442"/>
            <p:cNvSpPr txBox="1">
              <a:spLocks noChangeArrowheads="1"/>
            </p:cNvSpPr>
            <p:nvPr/>
          </p:nvSpPr>
          <p:spPr bwMode="auto">
            <a:xfrm>
              <a:off x="880575" y="791559"/>
              <a:ext cx="5421168" cy="354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algn="ctr" rtl="0" fontAlgn="base">
                <a:spcBef>
                  <a:spcPct val="30000"/>
                </a:spcBef>
                <a:spcAft>
                  <a:spcPct val="0"/>
                </a:spcAft>
                <a:buFont typeface="Wingdings" pitchFamily="2" charset="2"/>
                <a:buChar char="§"/>
                <a:defRPr kumimoji="1" sz="1000" kern="1200">
                  <a:solidFill>
                    <a:schemeClr val="tx1"/>
                  </a:solidFill>
                  <a:latin typeface="산돌고딕 L" pitchFamily="18" charset="-127"/>
                  <a:ea typeface="산돌고딕 L" pitchFamily="18" charset="-127"/>
                  <a:cs typeface="+mn-cs"/>
                </a:defRPr>
              </a:lvl1pPr>
              <a:lvl2pPr marL="457200" algn="ctr" rtl="0" fontAlgn="base">
                <a:spcBef>
                  <a:spcPct val="30000"/>
                </a:spcBef>
                <a:spcAft>
                  <a:spcPct val="0"/>
                </a:spcAft>
                <a:buFont typeface="Wingdings" pitchFamily="2" charset="2"/>
                <a:buChar char="§"/>
                <a:defRPr kumimoji="1" sz="1000" kern="1200">
                  <a:solidFill>
                    <a:schemeClr val="tx1"/>
                  </a:solidFill>
                  <a:latin typeface="산돌고딕 L" pitchFamily="18" charset="-127"/>
                  <a:ea typeface="산돌고딕 L" pitchFamily="18" charset="-127"/>
                  <a:cs typeface="+mn-cs"/>
                </a:defRPr>
              </a:lvl2pPr>
              <a:lvl3pPr marL="914400" algn="ctr" rtl="0" fontAlgn="base">
                <a:spcBef>
                  <a:spcPct val="30000"/>
                </a:spcBef>
                <a:spcAft>
                  <a:spcPct val="0"/>
                </a:spcAft>
                <a:buFont typeface="Wingdings" pitchFamily="2" charset="2"/>
                <a:buChar char="§"/>
                <a:defRPr kumimoji="1" sz="1000" kern="1200">
                  <a:solidFill>
                    <a:schemeClr val="tx1"/>
                  </a:solidFill>
                  <a:latin typeface="산돌고딕 L" pitchFamily="18" charset="-127"/>
                  <a:ea typeface="산돌고딕 L" pitchFamily="18" charset="-127"/>
                  <a:cs typeface="+mn-cs"/>
                </a:defRPr>
              </a:lvl3pPr>
              <a:lvl4pPr marL="1371600" algn="ctr" rtl="0" fontAlgn="base">
                <a:spcBef>
                  <a:spcPct val="30000"/>
                </a:spcBef>
                <a:spcAft>
                  <a:spcPct val="0"/>
                </a:spcAft>
                <a:buFont typeface="Wingdings" pitchFamily="2" charset="2"/>
                <a:buChar char="§"/>
                <a:defRPr kumimoji="1" sz="1000" kern="1200">
                  <a:solidFill>
                    <a:schemeClr val="tx1"/>
                  </a:solidFill>
                  <a:latin typeface="산돌고딕 L" pitchFamily="18" charset="-127"/>
                  <a:ea typeface="산돌고딕 L" pitchFamily="18" charset="-127"/>
                  <a:cs typeface="+mn-cs"/>
                </a:defRPr>
              </a:lvl4pPr>
              <a:lvl5pPr marL="1828800" algn="ctr" rtl="0" fontAlgn="base">
                <a:spcBef>
                  <a:spcPct val="30000"/>
                </a:spcBef>
                <a:spcAft>
                  <a:spcPct val="0"/>
                </a:spcAft>
                <a:buFont typeface="Wingdings" pitchFamily="2" charset="2"/>
                <a:buChar char="§"/>
                <a:defRPr kumimoji="1" sz="1000" kern="1200">
                  <a:solidFill>
                    <a:schemeClr val="tx1"/>
                  </a:solidFill>
                  <a:latin typeface="산돌고딕 L" pitchFamily="18" charset="-127"/>
                  <a:ea typeface="산돌고딕 L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000" kern="1200">
                  <a:solidFill>
                    <a:schemeClr val="tx1"/>
                  </a:solidFill>
                  <a:latin typeface="산돌고딕 L" pitchFamily="18" charset="-127"/>
                  <a:ea typeface="산돌고딕 L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000" kern="1200">
                  <a:solidFill>
                    <a:schemeClr val="tx1"/>
                  </a:solidFill>
                  <a:latin typeface="산돌고딕 L" pitchFamily="18" charset="-127"/>
                  <a:ea typeface="산돌고딕 L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000" kern="1200">
                  <a:solidFill>
                    <a:schemeClr val="tx1"/>
                  </a:solidFill>
                  <a:latin typeface="산돌고딕 L" pitchFamily="18" charset="-127"/>
                  <a:ea typeface="산돌고딕 L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000" kern="1200">
                  <a:solidFill>
                    <a:schemeClr val="tx1"/>
                  </a:solidFill>
                  <a:latin typeface="산돌고딕 L" pitchFamily="18" charset="-127"/>
                  <a:ea typeface="산돌고딕 L" pitchFamily="18" charset="-127"/>
                  <a:cs typeface="+mn-cs"/>
                </a:defRPr>
              </a:lvl9pPr>
            </a:lstStyle>
            <a:p>
              <a:pPr latinLnBrk="1">
                <a:spcBef>
                  <a:spcPct val="50000"/>
                </a:spcBef>
                <a:buFontTx/>
                <a:buNone/>
              </a:pPr>
              <a:r>
                <a:rPr lang="ko-KR" altLang="en-US" sz="3200" b="1" dirty="0" smtClean="0">
                  <a:latin typeface="+mn-ea"/>
                  <a:ea typeface="+mn-ea"/>
                </a:rPr>
                <a:t>목      차</a:t>
              </a:r>
              <a:endParaRPr lang="ko-KR" altLang="en-US" sz="3200" b="1" dirty="0">
                <a:latin typeface="+mn-ea"/>
                <a:ea typeface="+mn-ea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495795" y="1822325"/>
              <a:ext cx="4274785" cy="206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</a:pPr>
              <a:r>
                <a:rPr lang="en-US" altLang="ko-KR" sz="1600" dirty="0" smtClean="0">
                  <a:latin typeface="+mn-ea"/>
                </a:rPr>
                <a:t>1. </a:t>
              </a:r>
              <a:r>
                <a:rPr lang="en-US" altLang="ko-KR" sz="1600" dirty="0" smtClean="0">
                  <a:latin typeface="+mn-ea"/>
                </a:rPr>
                <a:t>NIPA </a:t>
              </a:r>
              <a:r>
                <a:rPr lang="ko-KR" altLang="en-US" sz="1600" dirty="0" smtClean="0">
                  <a:latin typeface="+mn-ea"/>
                </a:rPr>
                <a:t>홈페이지 접속</a:t>
              </a:r>
              <a:r>
                <a:rPr lang="ko-KR" altLang="en-US" sz="1600" dirty="0" smtClean="0">
                  <a:latin typeface="+mn-ea"/>
                </a:rPr>
                <a:t> </a:t>
              </a:r>
              <a:r>
                <a:rPr lang="en-US" altLang="ko-KR" sz="1600" dirty="0" smtClean="0">
                  <a:latin typeface="+mn-ea"/>
                </a:rPr>
                <a:t>------------------------------- 1</a:t>
              </a:r>
            </a:p>
            <a:p>
              <a:pPr marL="342900" indent="-342900">
                <a:lnSpc>
                  <a:spcPct val="150000"/>
                </a:lnSpc>
              </a:pPr>
              <a:endParaRPr lang="en-US" altLang="ko-KR" sz="1600" dirty="0" smtClean="0">
                <a:latin typeface="+mn-ea"/>
              </a:endParaRPr>
            </a:p>
            <a:p>
              <a:pPr marL="342900" indent="-342900">
                <a:lnSpc>
                  <a:spcPct val="150000"/>
                </a:lnSpc>
              </a:pPr>
              <a:r>
                <a:rPr lang="en-US" altLang="ko-KR" sz="1600" dirty="0" smtClean="0">
                  <a:latin typeface="+mn-ea"/>
                </a:rPr>
                <a:t>2</a:t>
              </a:r>
              <a:r>
                <a:rPr lang="en-US" altLang="ko-KR" sz="1600" dirty="0" smtClean="0">
                  <a:latin typeface="+mn-ea"/>
                </a:rPr>
                <a:t>.</a:t>
              </a:r>
              <a:r>
                <a:rPr lang="ko-KR" altLang="en-US" sz="1600" dirty="0" smtClean="0">
                  <a:latin typeface="+mn-ea"/>
                </a:rPr>
                <a:t> </a:t>
              </a:r>
              <a:r>
                <a:rPr lang="ko-KR" altLang="en-US" sz="1600" dirty="0" smtClean="0">
                  <a:latin typeface="+mn-ea"/>
                </a:rPr>
                <a:t>접수과제 선택 </a:t>
              </a:r>
              <a:r>
                <a:rPr lang="en-US" altLang="ko-KR" sz="1600" dirty="0" smtClean="0">
                  <a:latin typeface="+mn-ea"/>
                </a:rPr>
                <a:t>------------------------------------- </a:t>
              </a:r>
              <a:r>
                <a:rPr lang="en-US" altLang="ko-KR" sz="1600" dirty="0" smtClean="0">
                  <a:latin typeface="+mn-ea"/>
                </a:rPr>
                <a:t>2</a:t>
              </a:r>
            </a:p>
            <a:p>
              <a:pPr>
                <a:lnSpc>
                  <a:spcPct val="150000"/>
                </a:lnSpc>
              </a:pPr>
              <a:endParaRPr lang="en-US" altLang="ko-KR" sz="1600" dirty="0" smtClean="0"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600" dirty="0" smtClean="0">
                  <a:latin typeface="+mn-ea"/>
                </a:rPr>
                <a:t>3</a:t>
              </a:r>
              <a:r>
                <a:rPr lang="en-US" altLang="ko-KR" sz="1600" dirty="0" smtClean="0">
                  <a:latin typeface="+mn-ea"/>
                </a:rPr>
                <a:t>. </a:t>
              </a:r>
              <a:r>
                <a:rPr lang="ko-KR" altLang="en-US" sz="1600" dirty="0" smtClean="0">
                  <a:latin typeface="+mn-ea"/>
                </a:rPr>
                <a:t>과제 접수</a:t>
              </a:r>
              <a:r>
                <a:rPr lang="en-US" altLang="ko-KR" sz="1600" dirty="0" smtClean="0">
                  <a:latin typeface="+mn-ea"/>
                </a:rPr>
                <a:t>(</a:t>
              </a:r>
              <a:r>
                <a:rPr lang="ko-KR" altLang="en-US" sz="1600" dirty="0" smtClean="0">
                  <a:latin typeface="+mn-ea"/>
                </a:rPr>
                <a:t>정보 입력</a:t>
              </a:r>
              <a:r>
                <a:rPr lang="en-US" altLang="ko-KR" sz="1600" dirty="0" smtClean="0">
                  <a:latin typeface="+mn-ea"/>
                </a:rPr>
                <a:t>)</a:t>
              </a:r>
              <a:r>
                <a:rPr lang="ko-KR" altLang="en-US" sz="1600" dirty="0" smtClean="0">
                  <a:latin typeface="+mn-ea"/>
                </a:rPr>
                <a:t> </a:t>
              </a:r>
              <a:r>
                <a:rPr lang="en-US" altLang="ko-KR" sz="1600" dirty="0" smtClean="0">
                  <a:latin typeface="+mn-ea"/>
                </a:rPr>
                <a:t>------------------------------ </a:t>
              </a:r>
              <a:r>
                <a:rPr lang="en-US" altLang="ko-KR" sz="1600" dirty="0" smtClean="0">
                  <a:latin typeface="+mn-ea"/>
                </a:rPr>
                <a:t>8</a:t>
              </a:r>
            </a:p>
            <a:p>
              <a:pPr>
                <a:lnSpc>
                  <a:spcPct val="150000"/>
                </a:lnSpc>
              </a:pPr>
              <a:endParaRPr lang="en-US" altLang="ko-KR" sz="1600" dirty="0" smtClean="0"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600" dirty="0" smtClean="0">
                  <a:latin typeface="+mn-ea"/>
                </a:rPr>
                <a:t>4</a:t>
              </a:r>
              <a:r>
                <a:rPr lang="en-US" altLang="ko-KR" sz="1600" dirty="0" smtClean="0">
                  <a:latin typeface="+mn-ea"/>
                </a:rPr>
                <a:t>. </a:t>
              </a:r>
              <a:r>
                <a:rPr lang="ko-KR" altLang="en-US" sz="1600" dirty="0" smtClean="0">
                  <a:latin typeface="+mn-ea"/>
                </a:rPr>
                <a:t>접수 완료 </a:t>
              </a:r>
              <a:r>
                <a:rPr lang="en-US" altLang="ko-KR" sz="1600" dirty="0" smtClean="0">
                  <a:latin typeface="+mn-ea"/>
                </a:rPr>
                <a:t>----------------------------------------- </a:t>
              </a:r>
              <a:r>
                <a:rPr lang="en-US" altLang="ko-KR" sz="1600" dirty="0" smtClean="0">
                  <a:latin typeface="+mn-ea"/>
                </a:rPr>
                <a:t>10</a:t>
              </a:r>
            </a:p>
            <a:p>
              <a:pPr>
                <a:lnSpc>
                  <a:spcPct val="150000"/>
                </a:lnSpc>
              </a:pPr>
              <a:endParaRPr lang="en-US" altLang="ko-KR" sz="1600" dirty="0" smtClean="0"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600" dirty="0" smtClean="0">
                  <a:latin typeface="+mn-ea"/>
                </a:rPr>
                <a:t>5</a:t>
              </a:r>
              <a:r>
                <a:rPr lang="en-US" altLang="ko-KR" sz="1600" dirty="0" smtClean="0">
                  <a:latin typeface="+mn-ea"/>
                </a:rPr>
                <a:t>. </a:t>
              </a:r>
              <a:r>
                <a:rPr lang="ko-KR" altLang="en-US" sz="1600" dirty="0" smtClean="0">
                  <a:latin typeface="+mn-ea"/>
                </a:rPr>
                <a:t>접수 확인 </a:t>
              </a:r>
              <a:r>
                <a:rPr lang="en-US" altLang="ko-KR" sz="1600" dirty="0" smtClean="0">
                  <a:latin typeface="+mn-ea"/>
                </a:rPr>
                <a:t>----------------------------------------- 11</a:t>
              </a:r>
              <a:endParaRPr lang="en-US" altLang="ko-KR" sz="1600" dirty="0" smtClean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40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 bwMode="auto">
          <a:xfrm>
            <a:off x="152400" y="260648"/>
            <a:ext cx="8812088" cy="6264695"/>
          </a:xfrm>
          <a:prstGeom prst="roundRect">
            <a:avLst>
              <a:gd name="adj" fmla="val 2963"/>
            </a:avLst>
          </a:prstGeom>
          <a:solidFill>
            <a:schemeClr val="bg1">
              <a:alpha val="90000"/>
            </a:schemeClr>
          </a:solidFill>
          <a:ln w="25400" cap="flat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7359526" y="855663"/>
            <a:ext cx="1484312" cy="5521325"/>
          </a:xfrm>
          <a:prstGeom prst="roundRect">
            <a:avLst/>
          </a:prstGeom>
          <a:solidFill>
            <a:srgbClr val="FFFFFF">
              <a:alpha val="69020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8" name="그림 157" descr="arrow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1414463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그림 158" descr="arrow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2162175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그림 159" descr="arrow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45091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그림 160" descr="arrow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52584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모서리가 둥근 직사각형 33"/>
          <p:cNvSpPr/>
          <p:nvPr/>
        </p:nvSpPr>
        <p:spPr>
          <a:xfrm>
            <a:off x="7440488" y="982663"/>
            <a:ext cx="1319213" cy="53387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38" name="그룹 136"/>
          <p:cNvGrpSpPr>
            <a:grpSpLocks/>
          </p:cNvGrpSpPr>
          <p:nvPr/>
        </p:nvGrpSpPr>
        <p:grpSpPr bwMode="auto">
          <a:xfrm>
            <a:off x="467544" y="187871"/>
            <a:ext cx="4365625" cy="504825"/>
            <a:chOff x="2408238" y="607069"/>
            <a:chExt cx="4366311" cy="504825"/>
          </a:xfrm>
        </p:grpSpPr>
        <p:grpSp>
          <p:nvGrpSpPr>
            <p:cNvPr id="39" name="그룹 34"/>
            <p:cNvGrpSpPr>
              <a:grpSpLocks/>
            </p:cNvGrpSpPr>
            <p:nvPr/>
          </p:nvGrpSpPr>
          <p:grpSpPr bwMode="auto">
            <a:xfrm>
              <a:off x="2408238" y="607069"/>
              <a:ext cx="4366311" cy="504825"/>
              <a:chOff x="2408238" y="740419"/>
              <a:chExt cx="4366311" cy="504825"/>
            </a:xfrm>
          </p:grpSpPr>
          <p:pic>
            <p:nvPicPr>
              <p:cNvPr id="41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2408238" y="740419"/>
                <a:ext cx="27146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rcRect l="6422"/>
              <a:stretch>
                <a:fillRect/>
              </a:stretch>
            </p:blipFill>
            <p:spPr bwMode="auto">
              <a:xfrm>
                <a:off x="4234249" y="740419"/>
                <a:ext cx="254030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0" name="Rectangle 281"/>
            <p:cNvSpPr>
              <a:spLocks noChangeArrowheads="1"/>
            </p:cNvSpPr>
            <p:nvPr/>
          </p:nvSpPr>
          <p:spPr bwMode="auto">
            <a:xfrm>
              <a:off x="2905154" y="721145"/>
              <a:ext cx="3372478" cy="2766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/>
            <a:p>
              <a:pPr algn="ctr" eaLnBrk="1" latinLnBrk="1" hangingPunct="1">
                <a:defRPr/>
              </a:pP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5. </a:t>
              </a:r>
              <a:r>
                <a:rPr lang="ko-KR" altLang="en-US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접수 확인</a:t>
              </a:r>
              <a:endParaRPr lang="ko-KR" altLang="en-US" sz="1800" b="1" spc="-1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6" y="3428999"/>
            <a:ext cx="669396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84" y="910841"/>
            <a:ext cx="6895504" cy="213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타원 45"/>
          <p:cNvSpPr/>
          <p:nvPr/>
        </p:nvSpPr>
        <p:spPr bwMode="auto">
          <a:xfrm>
            <a:off x="6457276" y="2700613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sp>
        <p:nvSpPr>
          <p:cNvPr id="47" name="타원 46"/>
          <p:cNvSpPr/>
          <p:nvPr/>
        </p:nvSpPr>
        <p:spPr bwMode="auto">
          <a:xfrm>
            <a:off x="6457276" y="4260195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cxnSp>
        <p:nvCxnSpPr>
          <p:cNvPr id="48" name="직선 화살표 연결선 47"/>
          <p:cNvCxnSpPr>
            <a:stCxn id="46" idx="4"/>
            <a:endCxn id="47" idx="0"/>
          </p:cNvCxnSpPr>
          <p:nvPr/>
        </p:nvCxnSpPr>
        <p:spPr>
          <a:xfrm>
            <a:off x="6671590" y="3129241"/>
            <a:ext cx="0" cy="113095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359526" y="1079519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1. NIPA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접속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359526" y="1844824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신청과제 선택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7560000" y="2564062"/>
            <a:ext cx="1128335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 접수</a:t>
            </a:r>
            <a:endParaRPr kumimoji="0" lang="en-US" altLang="ko-KR" sz="14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정보동의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기본정보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목적내용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기관정보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마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인력정보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바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 업  비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첨부자료</a:t>
            </a:r>
            <a:endParaRPr kumimoji="0" lang="ko-KR" altLang="en-US" sz="12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560000" y="4966898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완료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560000" y="5737637"/>
            <a:ext cx="1128335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확인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64400" y="4898770"/>
            <a:ext cx="530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</a:rPr>
              <a:t>초기 화면에서 접수한 과제의 상태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접수완료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’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를 확인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94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끝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sz="3600" dirty="0" smtClean="0"/>
              <a:t>감사합니다</a:t>
            </a:r>
            <a:r>
              <a:rPr lang="en-US" altLang="ko-KR" sz="3600" dirty="0" smtClean="0"/>
              <a:t>.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61024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42"/>
          <p:cNvSpPr txBox="1">
            <a:spLocks noChangeArrowheads="1"/>
          </p:cNvSpPr>
          <p:nvPr/>
        </p:nvSpPr>
        <p:spPr bwMode="auto">
          <a:xfrm>
            <a:off x="1238228" y="214290"/>
            <a:ext cx="35125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ctr" rtl="0" fontAlgn="base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kumimoji="1" sz="1000" kern="12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  <a:cs typeface="+mn-cs"/>
              </a:defRPr>
            </a:lvl1pPr>
            <a:lvl2pPr marL="457200" algn="ctr" rtl="0" fontAlgn="base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kumimoji="1" sz="1000" kern="12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  <a:cs typeface="+mn-cs"/>
              </a:defRPr>
            </a:lvl2pPr>
            <a:lvl3pPr marL="914400" algn="ctr" rtl="0" fontAlgn="base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kumimoji="1" sz="1000" kern="12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  <a:cs typeface="+mn-cs"/>
              </a:defRPr>
            </a:lvl3pPr>
            <a:lvl4pPr marL="1371600" algn="ctr" rtl="0" fontAlgn="base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kumimoji="1" sz="1000" kern="12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  <a:cs typeface="+mn-cs"/>
              </a:defRPr>
            </a:lvl4pPr>
            <a:lvl5pPr marL="1828800" algn="ctr" rtl="0" fontAlgn="base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kumimoji="1" sz="1000" kern="12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  <a:cs typeface="+mn-cs"/>
              </a:defRPr>
            </a:lvl9pPr>
          </a:lstStyle>
          <a:p>
            <a:pPr algn="l" latinLnBrk="1">
              <a:spcBef>
                <a:spcPct val="50000"/>
              </a:spcBef>
              <a:buFontTx/>
              <a:buNone/>
            </a:pPr>
            <a:r>
              <a:rPr lang="ko-KR" altLang="en-US" sz="3200" b="1" dirty="0" smtClean="0">
                <a:latin typeface="+mn-ea"/>
                <a:ea typeface="+mn-ea"/>
              </a:rPr>
              <a:t>순 </a:t>
            </a:r>
            <a:r>
              <a:rPr lang="ko-KR" altLang="en-US" sz="3200" b="1" dirty="0" smtClean="0">
                <a:latin typeface="+mn-ea"/>
                <a:ea typeface="+mn-ea"/>
              </a:rPr>
              <a:t>  서   도</a:t>
            </a:r>
            <a:endParaRPr lang="ko-KR" altLang="en-US" sz="3200" b="1" dirty="0">
              <a:latin typeface="+mn-ea"/>
              <a:ea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456893" y="1785926"/>
            <a:ext cx="217611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0. </a:t>
            </a:r>
            <a:r>
              <a:rPr lang="ko-KR" altLang="en-US" sz="1400" dirty="0" smtClean="0">
                <a:solidFill>
                  <a:schemeClr val="tx1"/>
                </a:solidFill>
              </a:rPr>
              <a:t>사업 공고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456893" y="5459880"/>
            <a:ext cx="2176112" cy="255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6. </a:t>
            </a:r>
            <a:r>
              <a:rPr lang="ko-KR" altLang="en-US" sz="1400" dirty="0" smtClean="0">
                <a:solidFill>
                  <a:schemeClr val="tx1"/>
                </a:solidFill>
              </a:rPr>
              <a:t>접수 현황 확인</a:t>
            </a:r>
            <a:endParaRPr lang="en-US" altLang="ko-KR" sz="1400" dirty="0" smtClean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1859" y="1345156"/>
            <a:ext cx="134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b="1" dirty="0" smtClean="0"/>
              <a:t>사업담당자</a:t>
            </a:r>
            <a:endParaRPr lang="ko-KR" altLang="en-US" sz="1800" b="1" dirty="0"/>
          </a:p>
        </p:txBody>
      </p:sp>
      <p:sp>
        <p:nvSpPr>
          <p:cNvPr id="108" name="직사각형 107"/>
          <p:cNvSpPr/>
          <p:nvPr/>
        </p:nvSpPr>
        <p:spPr bwMode="auto">
          <a:xfrm>
            <a:off x="975474" y="1285860"/>
            <a:ext cx="3092470" cy="4786346"/>
          </a:xfrm>
          <a:prstGeom prst="rect">
            <a:avLst/>
          </a:prstGeom>
          <a:noFill/>
          <a:ln w="12700" algn="ctr">
            <a:pattFill prst="dkUpDiag">
              <a:fgClr>
                <a:srgbClr val="93C6DD"/>
              </a:fgClr>
              <a:bgClr>
                <a:srgbClr val="0BAEFF"/>
              </a:bgClr>
            </a:patt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5561349" y="2363860"/>
            <a:ext cx="2176112" cy="2730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1. NIPA </a:t>
            </a:r>
            <a:r>
              <a:rPr lang="ko-KR" altLang="en-US" sz="1400" dirty="0" smtClean="0">
                <a:solidFill>
                  <a:schemeClr val="tx1"/>
                </a:solidFill>
              </a:rPr>
              <a:t>홈페이지 접속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5561349" y="2999232"/>
            <a:ext cx="217611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2. </a:t>
            </a:r>
            <a:r>
              <a:rPr lang="ko-KR" altLang="en-US" sz="1400" dirty="0" smtClean="0">
                <a:solidFill>
                  <a:schemeClr val="tx1"/>
                </a:solidFill>
              </a:rPr>
              <a:t>접수과제 선택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5561350" y="4295376"/>
            <a:ext cx="217611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4. </a:t>
            </a:r>
            <a:r>
              <a:rPr lang="ko-KR" altLang="en-US" sz="1400" dirty="0" smtClean="0">
                <a:solidFill>
                  <a:schemeClr val="tx1"/>
                </a:solidFill>
              </a:rPr>
              <a:t>접수 완료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5561349" y="4941168"/>
            <a:ext cx="217611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5. </a:t>
            </a:r>
            <a:r>
              <a:rPr lang="ko-KR" altLang="en-US" sz="1400" dirty="0" smtClean="0">
                <a:solidFill>
                  <a:schemeClr val="tx1"/>
                </a:solidFill>
              </a:rPr>
              <a:t>접수 확인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986315" y="1366246"/>
            <a:ext cx="134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800" b="1" dirty="0" smtClean="0"/>
              <a:t>총괄책임자</a:t>
            </a:r>
            <a:endParaRPr lang="ko-KR" altLang="en-US" sz="1800" b="1" dirty="0"/>
          </a:p>
        </p:txBody>
      </p:sp>
      <p:cxnSp>
        <p:nvCxnSpPr>
          <p:cNvPr id="60" name="직선 화살표 연결선 59"/>
          <p:cNvCxnSpPr>
            <a:stCxn id="46" idx="2"/>
            <a:endCxn id="49" idx="0"/>
          </p:cNvCxnSpPr>
          <p:nvPr/>
        </p:nvCxnSpPr>
        <p:spPr>
          <a:xfrm>
            <a:off x="6649405" y="2636912"/>
            <a:ext cx="0" cy="3623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26"/>
          <p:cNvCxnSpPr>
            <a:stCxn id="49" idx="2"/>
            <a:endCxn id="68" idx="0"/>
          </p:cNvCxnSpPr>
          <p:nvPr/>
        </p:nvCxnSpPr>
        <p:spPr>
          <a:xfrm rot="16200000" flipH="1">
            <a:off x="6469690" y="3464698"/>
            <a:ext cx="362320" cy="2891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29"/>
          <p:cNvCxnSpPr>
            <a:stCxn id="50" idx="2"/>
            <a:endCxn id="51" idx="0"/>
          </p:cNvCxnSpPr>
          <p:nvPr/>
        </p:nvCxnSpPr>
        <p:spPr>
          <a:xfrm rot="5400000">
            <a:off x="6469386" y="4761148"/>
            <a:ext cx="360040" cy="1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직사각형 67"/>
          <p:cNvSpPr/>
          <p:nvPr/>
        </p:nvSpPr>
        <p:spPr>
          <a:xfrm>
            <a:off x="5564240" y="3647304"/>
            <a:ext cx="217611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3. </a:t>
            </a:r>
            <a:r>
              <a:rPr lang="ko-KR" altLang="en-US" sz="1400" dirty="0" smtClean="0">
                <a:solidFill>
                  <a:schemeClr val="tx1"/>
                </a:solidFill>
              </a:rPr>
              <a:t>과제 접수</a:t>
            </a:r>
            <a:r>
              <a:rPr lang="en-US" altLang="ko-KR" sz="1400" dirty="0" smtClean="0">
                <a:solidFill>
                  <a:schemeClr val="tx1"/>
                </a:solidFill>
              </a:rPr>
              <a:t>(</a:t>
            </a:r>
            <a:r>
              <a:rPr lang="ko-KR" altLang="en-US" sz="1400" dirty="0" smtClean="0">
                <a:solidFill>
                  <a:schemeClr val="tx1"/>
                </a:solidFill>
              </a:rPr>
              <a:t>정보 입력</a:t>
            </a:r>
            <a:r>
              <a:rPr lang="en-US" altLang="ko-KR" sz="1400" dirty="0" smtClean="0">
                <a:solidFill>
                  <a:schemeClr val="tx1"/>
                </a:solidFill>
              </a:rPr>
              <a:t>)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70" name="직선 화살표 연결선 69"/>
          <p:cNvCxnSpPr>
            <a:stCxn id="68" idx="2"/>
            <a:endCxn id="50" idx="0"/>
          </p:cNvCxnSpPr>
          <p:nvPr/>
        </p:nvCxnSpPr>
        <p:spPr>
          <a:xfrm flipH="1">
            <a:off x="6649406" y="3933056"/>
            <a:ext cx="2890" cy="3623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직사각형 70"/>
          <p:cNvSpPr/>
          <p:nvPr/>
        </p:nvSpPr>
        <p:spPr bwMode="auto">
          <a:xfrm>
            <a:off x="5076056" y="1306950"/>
            <a:ext cx="3092470" cy="4786346"/>
          </a:xfrm>
          <a:prstGeom prst="rect">
            <a:avLst/>
          </a:prstGeom>
          <a:noFill/>
          <a:ln w="12700" algn="ctr">
            <a:pattFill prst="dkUpDiag">
              <a:fgClr>
                <a:srgbClr val="93C6DD"/>
              </a:fgClr>
              <a:bgClr>
                <a:srgbClr val="0BAEFF"/>
              </a:bgClr>
            </a:patt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cxnSp>
        <p:nvCxnSpPr>
          <p:cNvPr id="73" name="직선 화살표 연결선 29"/>
          <p:cNvCxnSpPr>
            <a:stCxn id="12" idx="3"/>
            <a:endCxn id="46" idx="0"/>
          </p:cNvCxnSpPr>
          <p:nvPr/>
        </p:nvCxnSpPr>
        <p:spPr>
          <a:xfrm>
            <a:off x="3633005" y="1928802"/>
            <a:ext cx="3016400" cy="435058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29"/>
          <p:cNvCxnSpPr>
            <a:stCxn id="51" idx="2"/>
            <a:endCxn id="19" idx="3"/>
          </p:cNvCxnSpPr>
          <p:nvPr/>
        </p:nvCxnSpPr>
        <p:spPr>
          <a:xfrm rot="5400000">
            <a:off x="4960941" y="3898984"/>
            <a:ext cx="360528" cy="3016400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173546" y="944513"/>
            <a:ext cx="134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b="1" dirty="0" smtClean="0"/>
              <a:t>전담기관</a:t>
            </a:r>
            <a:endParaRPr lang="ko-KR" altLang="en-US" sz="18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5312069" y="908720"/>
            <a:ext cx="134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b="1" dirty="0" smtClean="0"/>
              <a:t>신청기관</a:t>
            </a:r>
            <a:endParaRPr lang="ko-KR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3663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모서리가 둥근 직사각형 36"/>
          <p:cNvSpPr/>
          <p:nvPr/>
        </p:nvSpPr>
        <p:spPr bwMode="auto">
          <a:xfrm>
            <a:off x="152400" y="260648"/>
            <a:ext cx="8812088" cy="6264695"/>
          </a:xfrm>
          <a:prstGeom prst="roundRect">
            <a:avLst>
              <a:gd name="adj" fmla="val 2963"/>
            </a:avLst>
          </a:prstGeom>
          <a:solidFill>
            <a:schemeClr val="bg1">
              <a:alpha val="90000"/>
            </a:schemeClr>
          </a:solidFill>
          <a:ln w="25400" cap="flat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38" name="그룹 136"/>
          <p:cNvGrpSpPr>
            <a:grpSpLocks/>
          </p:cNvGrpSpPr>
          <p:nvPr/>
        </p:nvGrpSpPr>
        <p:grpSpPr bwMode="auto">
          <a:xfrm>
            <a:off x="467544" y="187871"/>
            <a:ext cx="4365625" cy="504825"/>
            <a:chOff x="2408238" y="607069"/>
            <a:chExt cx="4366311" cy="504825"/>
          </a:xfrm>
        </p:grpSpPr>
        <p:grpSp>
          <p:nvGrpSpPr>
            <p:cNvPr id="39" name="그룹 34"/>
            <p:cNvGrpSpPr>
              <a:grpSpLocks/>
            </p:cNvGrpSpPr>
            <p:nvPr/>
          </p:nvGrpSpPr>
          <p:grpSpPr bwMode="auto">
            <a:xfrm>
              <a:off x="2408238" y="607069"/>
              <a:ext cx="4366311" cy="504825"/>
              <a:chOff x="2408238" y="740419"/>
              <a:chExt cx="4366311" cy="504825"/>
            </a:xfrm>
          </p:grpSpPr>
          <p:pic>
            <p:nvPicPr>
              <p:cNvPr id="41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2408238" y="740419"/>
                <a:ext cx="27146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rcRect l="6422"/>
              <a:stretch>
                <a:fillRect/>
              </a:stretch>
            </p:blipFill>
            <p:spPr bwMode="auto">
              <a:xfrm>
                <a:off x="4234249" y="740419"/>
                <a:ext cx="254030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0" name="Rectangle 281"/>
            <p:cNvSpPr>
              <a:spLocks noChangeArrowheads="1"/>
            </p:cNvSpPr>
            <p:nvPr/>
          </p:nvSpPr>
          <p:spPr bwMode="auto">
            <a:xfrm>
              <a:off x="2905154" y="721145"/>
              <a:ext cx="3372478" cy="2766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/>
            <a:p>
              <a:pPr algn="ctr" eaLnBrk="1" latinLnBrk="1" hangingPunct="1">
                <a:defRPr/>
              </a:pP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1. NIPA </a:t>
              </a:r>
              <a:r>
                <a:rPr lang="ko-KR" altLang="en-US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홈페이지 접속</a:t>
              </a:r>
              <a:endParaRPr lang="ko-KR" altLang="en-US" sz="1800" b="1" spc="-1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9" y="908720"/>
            <a:ext cx="6544182" cy="515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타원 43"/>
          <p:cNvSpPr/>
          <p:nvPr/>
        </p:nvSpPr>
        <p:spPr bwMode="auto">
          <a:xfrm>
            <a:off x="5325328" y="799121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sp>
        <p:nvSpPr>
          <p:cNvPr id="45" name="타원 44"/>
          <p:cNvSpPr/>
          <p:nvPr/>
        </p:nvSpPr>
        <p:spPr bwMode="auto">
          <a:xfrm>
            <a:off x="2221728" y="5156993"/>
            <a:ext cx="857256" cy="35719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cxnSp>
        <p:nvCxnSpPr>
          <p:cNvPr id="46" name="직선 화살표 연결선 45"/>
          <p:cNvCxnSpPr>
            <a:stCxn id="44" idx="3"/>
            <a:endCxn id="45" idx="0"/>
          </p:cNvCxnSpPr>
          <p:nvPr/>
        </p:nvCxnSpPr>
        <p:spPr>
          <a:xfrm flipH="1">
            <a:off x="2650356" y="1164978"/>
            <a:ext cx="2737743" cy="399201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모서리가 둥근 직사각형 49"/>
          <p:cNvSpPr/>
          <p:nvPr/>
        </p:nvSpPr>
        <p:spPr>
          <a:xfrm>
            <a:off x="7359526" y="855663"/>
            <a:ext cx="1484312" cy="5521325"/>
          </a:xfrm>
          <a:prstGeom prst="roundRect">
            <a:avLst/>
          </a:prstGeom>
          <a:solidFill>
            <a:srgbClr val="FFFFFF">
              <a:alpha val="69020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1" name="그림 157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1414463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그림 158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2162175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그림 159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45091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그림 160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52584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모서리가 둥근 직사각형 54"/>
          <p:cNvSpPr/>
          <p:nvPr/>
        </p:nvSpPr>
        <p:spPr>
          <a:xfrm>
            <a:off x="7440488" y="982663"/>
            <a:ext cx="1319213" cy="53387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359526" y="1079519"/>
            <a:ext cx="148431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b="1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1. NIPA </a:t>
            </a:r>
            <a:r>
              <a:rPr kumimoji="0" lang="ko-KR" altLang="en-US" sz="1400" b="1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접속</a:t>
            </a:r>
            <a:endParaRPr kumimoji="0" lang="ko-KR" altLang="en-US" sz="1400" b="1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7359526" y="1844824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신청과제 선택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560000" y="2564062"/>
            <a:ext cx="1128335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 접수</a:t>
            </a:r>
            <a:endParaRPr kumimoji="0" lang="en-US" altLang="ko-KR" sz="14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정보동의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기본정보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목적내용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기관정보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마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인력정보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바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 업  비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첨부자료</a:t>
            </a:r>
            <a:endParaRPr kumimoji="0" lang="ko-KR" altLang="en-US" sz="12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7560000" y="4966898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완료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560000" y="5737637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확인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598995" y="243903"/>
            <a:ext cx="3365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</a:rPr>
              <a:t>로그인 후 전산접수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 *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비회원 회원가입 필요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반드시 총괄책임자 명의로 회원가입 후 신청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)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8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 bwMode="auto">
          <a:xfrm>
            <a:off x="152400" y="260648"/>
            <a:ext cx="8812088" cy="6264695"/>
          </a:xfrm>
          <a:prstGeom prst="roundRect">
            <a:avLst>
              <a:gd name="adj" fmla="val 2963"/>
            </a:avLst>
          </a:prstGeom>
          <a:solidFill>
            <a:schemeClr val="bg1">
              <a:alpha val="90000"/>
            </a:schemeClr>
          </a:solidFill>
          <a:ln w="25400" cap="flat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36" name="그룹 136"/>
          <p:cNvGrpSpPr>
            <a:grpSpLocks/>
          </p:cNvGrpSpPr>
          <p:nvPr/>
        </p:nvGrpSpPr>
        <p:grpSpPr bwMode="auto">
          <a:xfrm>
            <a:off x="467544" y="187871"/>
            <a:ext cx="4365625" cy="504825"/>
            <a:chOff x="2408238" y="607069"/>
            <a:chExt cx="4366311" cy="504825"/>
          </a:xfrm>
        </p:grpSpPr>
        <p:grpSp>
          <p:nvGrpSpPr>
            <p:cNvPr id="37" name="그룹 34"/>
            <p:cNvGrpSpPr>
              <a:grpSpLocks/>
            </p:cNvGrpSpPr>
            <p:nvPr/>
          </p:nvGrpSpPr>
          <p:grpSpPr bwMode="auto">
            <a:xfrm>
              <a:off x="2408238" y="607069"/>
              <a:ext cx="4366311" cy="504825"/>
              <a:chOff x="2408238" y="740419"/>
              <a:chExt cx="4366311" cy="504825"/>
            </a:xfrm>
          </p:grpSpPr>
          <p:pic>
            <p:nvPicPr>
              <p:cNvPr id="39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2408238" y="740419"/>
                <a:ext cx="27146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rcRect l="6422"/>
              <a:stretch>
                <a:fillRect/>
              </a:stretch>
            </p:blipFill>
            <p:spPr bwMode="auto">
              <a:xfrm>
                <a:off x="4234249" y="740419"/>
                <a:ext cx="254030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8" name="Rectangle 281"/>
            <p:cNvSpPr>
              <a:spLocks noChangeArrowheads="1"/>
            </p:cNvSpPr>
            <p:nvPr/>
          </p:nvSpPr>
          <p:spPr bwMode="auto">
            <a:xfrm>
              <a:off x="2905154" y="721145"/>
              <a:ext cx="3372478" cy="2766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/>
            <a:p>
              <a:pPr algn="ctr" eaLnBrk="1" latinLnBrk="1" hangingPunct="1">
                <a:defRPr/>
              </a:pP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2. </a:t>
              </a:r>
              <a:r>
                <a:rPr lang="ko-KR" altLang="en-US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신청과제 선택</a:t>
              </a:r>
              <a:endParaRPr lang="ko-KR" altLang="en-US" sz="1800" b="1" spc="-1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84" y="910841"/>
            <a:ext cx="6895504" cy="213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타원 40"/>
          <p:cNvSpPr/>
          <p:nvPr/>
        </p:nvSpPr>
        <p:spPr bwMode="auto">
          <a:xfrm>
            <a:off x="1864640" y="868264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sp>
        <p:nvSpPr>
          <p:cNvPr id="42" name="타원 41"/>
          <p:cNvSpPr/>
          <p:nvPr/>
        </p:nvSpPr>
        <p:spPr bwMode="auto">
          <a:xfrm>
            <a:off x="2324486" y="2388401"/>
            <a:ext cx="857256" cy="35719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cxnSp>
        <p:nvCxnSpPr>
          <p:cNvPr id="43" name="직선 화살표 연결선 42"/>
          <p:cNvCxnSpPr>
            <a:stCxn id="41" idx="4"/>
            <a:endCxn id="42" idx="0"/>
          </p:cNvCxnSpPr>
          <p:nvPr/>
        </p:nvCxnSpPr>
        <p:spPr>
          <a:xfrm>
            <a:off x="2078954" y="1296892"/>
            <a:ext cx="674160" cy="109150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타원 46"/>
          <p:cNvSpPr/>
          <p:nvPr/>
        </p:nvSpPr>
        <p:spPr bwMode="auto">
          <a:xfrm>
            <a:off x="6516216" y="2300508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cxnSp>
        <p:nvCxnSpPr>
          <p:cNvPr id="48" name="직선 화살표 연결선 47"/>
          <p:cNvCxnSpPr>
            <a:stCxn id="42" idx="6"/>
            <a:endCxn id="47" idx="2"/>
          </p:cNvCxnSpPr>
          <p:nvPr/>
        </p:nvCxnSpPr>
        <p:spPr>
          <a:xfrm flipV="1">
            <a:off x="3181742" y="2514822"/>
            <a:ext cx="3334474" cy="5217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모서리가 둥근 직사각형 50"/>
          <p:cNvSpPr/>
          <p:nvPr/>
        </p:nvSpPr>
        <p:spPr>
          <a:xfrm>
            <a:off x="7359526" y="855663"/>
            <a:ext cx="1484312" cy="5521325"/>
          </a:xfrm>
          <a:prstGeom prst="roundRect">
            <a:avLst/>
          </a:prstGeom>
          <a:solidFill>
            <a:srgbClr val="FFFFFF">
              <a:alpha val="69020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2" name="그림 157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1414463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그림 158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2162175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그림 159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45091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그림 160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52584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모서리가 둥근 직사각형 55"/>
          <p:cNvSpPr/>
          <p:nvPr/>
        </p:nvSpPr>
        <p:spPr>
          <a:xfrm>
            <a:off x="7440488" y="982663"/>
            <a:ext cx="1319213" cy="53387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7359526" y="1079519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1. NIPA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접속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359526" y="1844824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b="1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400" b="1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신청과제 선택</a:t>
            </a:r>
            <a:endParaRPr kumimoji="0" lang="ko-KR" altLang="en-US" sz="1400" b="1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7560000" y="2564062"/>
            <a:ext cx="1128335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 접수</a:t>
            </a:r>
            <a:endParaRPr kumimoji="0" lang="en-US" altLang="ko-KR" sz="14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정보동의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기본정보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목적내용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기관정보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마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인력정보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바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 업  비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첨부자료</a:t>
            </a:r>
            <a:endParaRPr kumimoji="0" lang="ko-KR" altLang="en-US" sz="12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560000" y="4966898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완료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560000" y="5737637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확인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19806" y="3191925"/>
            <a:ext cx="3365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[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신청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]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메뉴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선택 후 </a:t>
            </a:r>
            <a:r>
              <a:rPr lang="ko-KR" altLang="en-US" sz="1200" b="1" dirty="0" err="1" smtClean="0">
                <a:solidFill>
                  <a:srgbClr val="FF0000"/>
                </a:solidFill>
              </a:rPr>
              <a:t>공고명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신청사업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 확인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3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 bwMode="auto">
          <a:xfrm>
            <a:off x="152400" y="260648"/>
            <a:ext cx="8812088" cy="6264695"/>
          </a:xfrm>
          <a:prstGeom prst="roundRect">
            <a:avLst>
              <a:gd name="adj" fmla="val 2963"/>
            </a:avLst>
          </a:prstGeom>
          <a:solidFill>
            <a:schemeClr val="bg1">
              <a:alpha val="90000"/>
            </a:schemeClr>
          </a:solidFill>
          <a:ln w="25400" cap="flat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37" name="그룹 136"/>
          <p:cNvGrpSpPr>
            <a:grpSpLocks/>
          </p:cNvGrpSpPr>
          <p:nvPr/>
        </p:nvGrpSpPr>
        <p:grpSpPr bwMode="auto">
          <a:xfrm>
            <a:off x="467544" y="187871"/>
            <a:ext cx="4365625" cy="504825"/>
            <a:chOff x="2408238" y="607069"/>
            <a:chExt cx="4366311" cy="504825"/>
          </a:xfrm>
        </p:grpSpPr>
        <p:grpSp>
          <p:nvGrpSpPr>
            <p:cNvPr id="38" name="그룹 34"/>
            <p:cNvGrpSpPr>
              <a:grpSpLocks/>
            </p:cNvGrpSpPr>
            <p:nvPr/>
          </p:nvGrpSpPr>
          <p:grpSpPr bwMode="auto">
            <a:xfrm>
              <a:off x="2408238" y="607069"/>
              <a:ext cx="4366311" cy="504825"/>
              <a:chOff x="2408238" y="740419"/>
              <a:chExt cx="4366311" cy="504825"/>
            </a:xfrm>
          </p:grpSpPr>
          <p:pic>
            <p:nvPicPr>
              <p:cNvPr id="40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2408238" y="740419"/>
                <a:ext cx="27146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rcRect l="6422"/>
              <a:stretch>
                <a:fillRect/>
              </a:stretch>
            </p:blipFill>
            <p:spPr bwMode="auto">
              <a:xfrm>
                <a:off x="4234249" y="740419"/>
                <a:ext cx="254030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9" name="Rectangle 281"/>
            <p:cNvSpPr>
              <a:spLocks noChangeArrowheads="1"/>
            </p:cNvSpPr>
            <p:nvPr/>
          </p:nvSpPr>
          <p:spPr bwMode="auto">
            <a:xfrm>
              <a:off x="2905154" y="721145"/>
              <a:ext cx="3372478" cy="2766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/>
            <a:p>
              <a:pPr algn="ctr" eaLnBrk="1" latinLnBrk="1" hangingPunct="1">
                <a:defRPr/>
              </a:pP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과제 접수</a:t>
              </a: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정보동의</a:t>
              </a: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800" b="1" spc="-1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7150"/>
            <a:ext cx="6984776" cy="409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30" y="4858068"/>
            <a:ext cx="2630649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타원 41"/>
          <p:cNvSpPr/>
          <p:nvPr/>
        </p:nvSpPr>
        <p:spPr bwMode="auto">
          <a:xfrm>
            <a:off x="3581916" y="3049586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sp>
        <p:nvSpPr>
          <p:cNvPr id="43" name="타원 42"/>
          <p:cNvSpPr/>
          <p:nvPr/>
        </p:nvSpPr>
        <p:spPr bwMode="auto">
          <a:xfrm>
            <a:off x="3347864" y="4783401"/>
            <a:ext cx="499232" cy="35719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cxnSp>
        <p:nvCxnSpPr>
          <p:cNvPr id="44" name="직선 화살표 연결선 43"/>
          <p:cNvCxnSpPr>
            <a:stCxn id="42" idx="4"/>
            <a:endCxn id="43" idx="0"/>
          </p:cNvCxnSpPr>
          <p:nvPr/>
        </p:nvCxnSpPr>
        <p:spPr>
          <a:xfrm flipH="1">
            <a:off x="3597480" y="3478214"/>
            <a:ext cx="198750" cy="13051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타원 46"/>
          <p:cNvSpPr/>
          <p:nvPr/>
        </p:nvSpPr>
        <p:spPr bwMode="auto">
          <a:xfrm>
            <a:off x="5651654" y="5605463"/>
            <a:ext cx="499232" cy="35719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cxnSp>
        <p:nvCxnSpPr>
          <p:cNvPr id="48" name="직선 화살표 연결선 47"/>
          <p:cNvCxnSpPr>
            <a:stCxn id="43" idx="5"/>
            <a:endCxn id="47" idx="2"/>
          </p:cNvCxnSpPr>
          <p:nvPr/>
        </p:nvCxnSpPr>
        <p:spPr>
          <a:xfrm>
            <a:off x="3773985" y="5088282"/>
            <a:ext cx="1877669" cy="6957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모서리가 둥근 직사각형 50"/>
          <p:cNvSpPr/>
          <p:nvPr/>
        </p:nvSpPr>
        <p:spPr>
          <a:xfrm>
            <a:off x="7359526" y="855663"/>
            <a:ext cx="1484312" cy="5521325"/>
          </a:xfrm>
          <a:prstGeom prst="roundRect">
            <a:avLst/>
          </a:prstGeom>
          <a:solidFill>
            <a:srgbClr val="FFFFFF">
              <a:alpha val="69020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2" name="그림 157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1414463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그림 158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2162175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그림 159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45091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그림 160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52584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모서리가 둥근 직사각형 55"/>
          <p:cNvSpPr/>
          <p:nvPr/>
        </p:nvSpPr>
        <p:spPr>
          <a:xfrm>
            <a:off x="7440488" y="982663"/>
            <a:ext cx="1319213" cy="53387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7359526" y="1079519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1. NIPA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접속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359526" y="1844824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신청과제 선택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7560000" y="2564062"/>
            <a:ext cx="1128335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 접수</a:t>
            </a:r>
            <a:endParaRPr kumimoji="0" lang="en-US" altLang="ko-KR" sz="14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정보동의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기본정보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목적내용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기관정보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마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인력정보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바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 업  비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첨부자료</a:t>
            </a:r>
            <a:endParaRPr kumimoji="0" lang="ko-KR" altLang="en-US" sz="12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560000" y="4966898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완료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560000" y="5737637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확인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27584" y="5282297"/>
            <a:ext cx="3365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</a:rPr>
              <a:t>정보제공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이용약관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개인정보 처리 등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 동의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 *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반드시 총괄책임자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ID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로 신청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2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 bwMode="auto">
          <a:xfrm>
            <a:off x="152400" y="260648"/>
            <a:ext cx="8812088" cy="6264695"/>
          </a:xfrm>
          <a:prstGeom prst="roundRect">
            <a:avLst>
              <a:gd name="adj" fmla="val 2963"/>
            </a:avLst>
          </a:prstGeom>
          <a:solidFill>
            <a:schemeClr val="bg1">
              <a:alpha val="90000"/>
            </a:schemeClr>
          </a:solidFill>
          <a:ln w="25400" cap="flat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36" name="그룹 136"/>
          <p:cNvGrpSpPr>
            <a:grpSpLocks/>
          </p:cNvGrpSpPr>
          <p:nvPr/>
        </p:nvGrpSpPr>
        <p:grpSpPr bwMode="auto">
          <a:xfrm>
            <a:off x="467544" y="187871"/>
            <a:ext cx="4365625" cy="504825"/>
            <a:chOff x="2408238" y="607069"/>
            <a:chExt cx="4366311" cy="504825"/>
          </a:xfrm>
        </p:grpSpPr>
        <p:grpSp>
          <p:nvGrpSpPr>
            <p:cNvPr id="37" name="그룹 34"/>
            <p:cNvGrpSpPr>
              <a:grpSpLocks/>
            </p:cNvGrpSpPr>
            <p:nvPr/>
          </p:nvGrpSpPr>
          <p:grpSpPr bwMode="auto">
            <a:xfrm>
              <a:off x="2408238" y="607069"/>
              <a:ext cx="4366311" cy="504825"/>
              <a:chOff x="2408238" y="740419"/>
              <a:chExt cx="4366311" cy="504825"/>
            </a:xfrm>
          </p:grpSpPr>
          <p:pic>
            <p:nvPicPr>
              <p:cNvPr id="39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2408238" y="740419"/>
                <a:ext cx="27146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rcRect l="6422"/>
              <a:stretch>
                <a:fillRect/>
              </a:stretch>
            </p:blipFill>
            <p:spPr bwMode="auto">
              <a:xfrm>
                <a:off x="4234249" y="740419"/>
                <a:ext cx="254030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8" name="Rectangle 281"/>
            <p:cNvSpPr>
              <a:spLocks noChangeArrowheads="1"/>
            </p:cNvSpPr>
            <p:nvPr/>
          </p:nvSpPr>
          <p:spPr bwMode="auto">
            <a:xfrm>
              <a:off x="2905154" y="721145"/>
              <a:ext cx="3372478" cy="2766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/>
            <a:p>
              <a:pPr algn="ctr" eaLnBrk="1" latinLnBrk="1" hangingPunct="1">
                <a:defRPr/>
              </a:pP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과제 접수</a:t>
              </a: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기본정보</a:t>
              </a: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800" b="1" spc="-1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45" y="882650"/>
            <a:ext cx="6845699" cy="320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타원 40"/>
          <p:cNvSpPr/>
          <p:nvPr/>
        </p:nvSpPr>
        <p:spPr bwMode="auto">
          <a:xfrm>
            <a:off x="3487880" y="3522027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sp>
        <p:nvSpPr>
          <p:cNvPr id="42" name="타원 41"/>
          <p:cNvSpPr/>
          <p:nvPr/>
        </p:nvSpPr>
        <p:spPr bwMode="auto">
          <a:xfrm>
            <a:off x="6300192" y="2964655"/>
            <a:ext cx="499232" cy="35719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cxnSp>
        <p:nvCxnSpPr>
          <p:cNvPr id="43" name="직선 화살표 연결선 42"/>
          <p:cNvCxnSpPr>
            <a:stCxn id="41" idx="5"/>
            <a:endCxn id="42" idx="3"/>
          </p:cNvCxnSpPr>
          <p:nvPr/>
        </p:nvCxnSpPr>
        <p:spPr>
          <a:xfrm flipV="1">
            <a:off x="3853737" y="3269536"/>
            <a:ext cx="2519566" cy="6183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타원 47"/>
          <p:cNvSpPr/>
          <p:nvPr/>
        </p:nvSpPr>
        <p:spPr bwMode="auto">
          <a:xfrm>
            <a:off x="5045472" y="3082876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cxnSp>
        <p:nvCxnSpPr>
          <p:cNvPr id="49" name="직선 화살표 연결선 48"/>
          <p:cNvCxnSpPr>
            <a:stCxn id="48" idx="2"/>
            <a:endCxn id="41" idx="7"/>
          </p:cNvCxnSpPr>
          <p:nvPr/>
        </p:nvCxnSpPr>
        <p:spPr>
          <a:xfrm flipH="1">
            <a:off x="3853737" y="3297190"/>
            <a:ext cx="1191735" cy="2876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모서리가 둥근 직사각형 53"/>
          <p:cNvSpPr/>
          <p:nvPr/>
        </p:nvSpPr>
        <p:spPr>
          <a:xfrm>
            <a:off x="7359526" y="855663"/>
            <a:ext cx="1484312" cy="5521325"/>
          </a:xfrm>
          <a:prstGeom prst="roundRect">
            <a:avLst/>
          </a:prstGeom>
          <a:solidFill>
            <a:srgbClr val="FFFFFF">
              <a:alpha val="69020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5" name="그림 157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1414463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그림 158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2162175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그림 159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45091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그림 160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52584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모서리가 둥근 직사각형 58"/>
          <p:cNvSpPr/>
          <p:nvPr/>
        </p:nvSpPr>
        <p:spPr>
          <a:xfrm>
            <a:off x="7440488" y="982663"/>
            <a:ext cx="1319213" cy="53387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359526" y="1079519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1. NIPA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접속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359526" y="1844824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신청과제 선택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7560000" y="2564062"/>
            <a:ext cx="1128335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 접수</a:t>
            </a:r>
            <a:endParaRPr kumimoji="0" lang="en-US" altLang="ko-KR" sz="14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정보동의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기본정보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목적내용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기관정보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마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인력정보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바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 업  비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첨부자료</a:t>
            </a:r>
            <a:endParaRPr kumimoji="0" lang="ko-KR" altLang="en-US" sz="12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7560000" y="4966898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완료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7560000" y="5737637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확인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50945" y="4251255"/>
            <a:ext cx="4502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</a:rPr>
              <a:t>수행구분 확인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: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단독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기관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1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개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),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공동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여러 기관이 같이 수행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)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45472" y="332656"/>
            <a:ext cx="3919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</a:rPr>
              <a:t>접수가능 시간 확인 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잔여시간이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‘0’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인 경우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SMART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에 접속되어 있더라도 접수 불가</a:t>
            </a:r>
            <a:r>
              <a:rPr lang="en-US" altLang="ko-KR" sz="1200" b="1" dirty="0">
                <a:solidFill>
                  <a:srgbClr val="FF0000"/>
                </a:solidFill>
              </a:rPr>
              <a:t>)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67" name="타원 66"/>
          <p:cNvSpPr/>
          <p:nvPr/>
        </p:nvSpPr>
        <p:spPr bwMode="auto">
          <a:xfrm>
            <a:off x="5314542" y="1404929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cxnSp>
        <p:nvCxnSpPr>
          <p:cNvPr id="68" name="직선 화살표 연결선 67"/>
          <p:cNvCxnSpPr>
            <a:endCxn id="67" idx="7"/>
          </p:cNvCxnSpPr>
          <p:nvPr/>
        </p:nvCxnSpPr>
        <p:spPr>
          <a:xfrm flipH="1">
            <a:off x="5680399" y="855663"/>
            <a:ext cx="403769" cy="6120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타원 70"/>
          <p:cNvSpPr/>
          <p:nvPr/>
        </p:nvSpPr>
        <p:spPr bwMode="auto">
          <a:xfrm>
            <a:off x="4649054" y="1200149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055551" y="1052736"/>
            <a:ext cx="1804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</a:rPr>
              <a:t>접수 담당자 확인 가능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25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 bwMode="auto">
          <a:xfrm>
            <a:off x="152400" y="260648"/>
            <a:ext cx="8812088" cy="6264695"/>
          </a:xfrm>
          <a:prstGeom prst="roundRect">
            <a:avLst>
              <a:gd name="adj" fmla="val 2963"/>
            </a:avLst>
          </a:prstGeom>
          <a:solidFill>
            <a:schemeClr val="bg1">
              <a:alpha val="90000"/>
            </a:schemeClr>
          </a:solidFill>
          <a:ln w="25400" cap="flat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36" name="그룹 136"/>
          <p:cNvGrpSpPr>
            <a:grpSpLocks/>
          </p:cNvGrpSpPr>
          <p:nvPr/>
        </p:nvGrpSpPr>
        <p:grpSpPr bwMode="auto">
          <a:xfrm>
            <a:off x="467544" y="187871"/>
            <a:ext cx="4365625" cy="504825"/>
            <a:chOff x="2408238" y="607069"/>
            <a:chExt cx="4366311" cy="504825"/>
          </a:xfrm>
        </p:grpSpPr>
        <p:grpSp>
          <p:nvGrpSpPr>
            <p:cNvPr id="37" name="그룹 34"/>
            <p:cNvGrpSpPr>
              <a:grpSpLocks/>
            </p:cNvGrpSpPr>
            <p:nvPr/>
          </p:nvGrpSpPr>
          <p:grpSpPr bwMode="auto">
            <a:xfrm>
              <a:off x="2408238" y="607069"/>
              <a:ext cx="4366311" cy="504825"/>
              <a:chOff x="2408238" y="740419"/>
              <a:chExt cx="4366311" cy="504825"/>
            </a:xfrm>
          </p:grpSpPr>
          <p:pic>
            <p:nvPicPr>
              <p:cNvPr id="39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2408238" y="740419"/>
                <a:ext cx="27146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rcRect l="6422"/>
              <a:stretch>
                <a:fillRect/>
              </a:stretch>
            </p:blipFill>
            <p:spPr bwMode="auto">
              <a:xfrm>
                <a:off x="4234249" y="740419"/>
                <a:ext cx="254030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8" name="Rectangle 281"/>
            <p:cNvSpPr>
              <a:spLocks noChangeArrowheads="1"/>
            </p:cNvSpPr>
            <p:nvPr/>
          </p:nvSpPr>
          <p:spPr bwMode="auto">
            <a:xfrm>
              <a:off x="2905154" y="721145"/>
              <a:ext cx="3372478" cy="2766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/>
            <a:p>
              <a:pPr algn="ctr" eaLnBrk="1" latinLnBrk="1" hangingPunct="1">
                <a:defRPr/>
              </a:pP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과제 접수</a:t>
              </a: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800" b="1" spc="-150" dirty="0" err="1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목적및내용</a:t>
              </a: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800" b="1" spc="-1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55662"/>
            <a:ext cx="6768752" cy="533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타원 41"/>
          <p:cNvSpPr/>
          <p:nvPr/>
        </p:nvSpPr>
        <p:spPr bwMode="auto">
          <a:xfrm>
            <a:off x="6372200" y="2886075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sp>
        <p:nvSpPr>
          <p:cNvPr id="44" name="타원 43"/>
          <p:cNvSpPr/>
          <p:nvPr/>
        </p:nvSpPr>
        <p:spPr bwMode="auto">
          <a:xfrm>
            <a:off x="3348904" y="3989385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cxnSp>
        <p:nvCxnSpPr>
          <p:cNvPr id="45" name="직선 화살표 연결선 44"/>
          <p:cNvCxnSpPr>
            <a:stCxn id="44" idx="6"/>
            <a:endCxn id="42" idx="3"/>
          </p:cNvCxnSpPr>
          <p:nvPr/>
        </p:nvCxnSpPr>
        <p:spPr>
          <a:xfrm flipV="1">
            <a:off x="3777532" y="3251932"/>
            <a:ext cx="2657439" cy="95176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모서리가 둥근 직사각형 49"/>
          <p:cNvSpPr/>
          <p:nvPr/>
        </p:nvSpPr>
        <p:spPr>
          <a:xfrm>
            <a:off x="7359526" y="855663"/>
            <a:ext cx="1484312" cy="5521325"/>
          </a:xfrm>
          <a:prstGeom prst="roundRect">
            <a:avLst/>
          </a:prstGeom>
          <a:solidFill>
            <a:srgbClr val="FFFFFF">
              <a:alpha val="69020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1" name="그림 157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1414463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그림 158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2162175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그림 159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45091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그림 160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52584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모서리가 둥근 직사각형 54"/>
          <p:cNvSpPr/>
          <p:nvPr/>
        </p:nvSpPr>
        <p:spPr>
          <a:xfrm>
            <a:off x="7440488" y="982663"/>
            <a:ext cx="1319213" cy="53387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359526" y="1079519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1. NIPA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접속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7359526" y="1844824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신청과제 선택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560000" y="2564062"/>
            <a:ext cx="1128335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 접수</a:t>
            </a:r>
            <a:endParaRPr kumimoji="0" lang="en-US" altLang="ko-KR" sz="14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정보동의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기본정보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목적내용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기관정보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마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인력정보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바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 업  비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첨부자료</a:t>
            </a:r>
            <a:endParaRPr kumimoji="0" lang="ko-KR" altLang="en-US" sz="12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7560000" y="4966898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완료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560000" y="5737637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확인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700889" y="4830643"/>
            <a:ext cx="2735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</a:rPr>
              <a:t>목적 및 내용 입력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endParaRPr lang="en-US" altLang="ko-KR" sz="1200" b="1" dirty="0">
              <a:solidFill>
                <a:srgbClr val="FF0000"/>
              </a:solidFill>
            </a:endParaRPr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*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키워드는 사업에 따라 선택입력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25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 bwMode="auto">
          <a:xfrm>
            <a:off x="152400" y="260648"/>
            <a:ext cx="8812088" cy="6264695"/>
          </a:xfrm>
          <a:prstGeom prst="roundRect">
            <a:avLst>
              <a:gd name="adj" fmla="val 2963"/>
            </a:avLst>
          </a:prstGeom>
          <a:solidFill>
            <a:schemeClr val="bg1">
              <a:alpha val="90000"/>
            </a:schemeClr>
          </a:solidFill>
          <a:ln w="25400" cap="flat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36" name="그룹 136"/>
          <p:cNvGrpSpPr>
            <a:grpSpLocks/>
          </p:cNvGrpSpPr>
          <p:nvPr/>
        </p:nvGrpSpPr>
        <p:grpSpPr bwMode="auto">
          <a:xfrm>
            <a:off x="467544" y="187871"/>
            <a:ext cx="4365625" cy="504825"/>
            <a:chOff x="2408238" y="607069"/>
            <a:chExt cx="4366311" cy="504825"/>
          </a:xfrm>
        </p:grpSpPr>
        <p:grpSp>
          <p:nvGrpSpPr>
            <p:cNvPr id="37" name="그룹 34"/>
            <p:cNvGrpSpPr>
              <a:grpSpLocks/>
            </p:cNvGrpSpPr>
            <p:nvPr/>
          </p:nvGrpSpPr>
          <p:grpSpPr bwMode="auto">
            <a:xfrm>
              <a:off x="2408238" y="607069"/>
              <a:ext cx="4366311" cy="504825"/>
              <a:chOff x="2408238" y="740419"/>
              <a:chExt cx="4366311" cy="504825"/>
            </a:xfrm>
          </p:grpSpPr>
          <p:pic>
            <p:nvPicPr>
              <p:cNvPr id="39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2408238" y="740419"/>
                <a:ext cx="27146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rcRect l="6422"/>
              <a:stretch>
                <a:fillRect/>
              </a:stretch>
            </p:blipFill>
            <p:spPr bwMode="auto">
              <a:xfrm>
                <a:off x="4234249" y="740419"/>
                <a:ext cx="254030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8" name="Rectangle 281"/>
            <p:cNvSpPr>
              <a:spLocks noChangeArrowheads="1"/>
            </p:cNvSpPr>
            <p:nvPr/>
          </p:nvSpPr>
          <p:spPr bwMode="auto">
            <a:xfrm>
              <a:off x="2905154" y="721145"/>
              <a:ext cx="3372478" cy="2766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/>
            <a:p>
              <a:pPr algn="ctr" eaLnBrk="1" latinLnBrk="1" hangingPunct="1">
                <a:defRPr/>
              </a:pP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과제 접수</a:t>
              </a: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기관정보</a:t>
              </a:r>
              <a:r>
                <a:rPr lang="en-US" altLang="ko-KR" sz="18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800" b="1" spc="-1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5445"/>
            <a:ext cx="6934722" cy="268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타원 42"/>
          <p:cNvSpPr/>
          <p:nvPr/>
        </p:nvSpPr>
        <p:spPr bwMode="auto">
          <a:xfrm>
            <a:off x="6444208" y="2950525"/>
            <a:ext cx="428628" cy="42862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 defTabSz="839788" eaLnBrk="0" latinLnBrk="0" hangingPunct="0">
              <a:lnSpc>
                <a:spcPct val="130000"/>
              </a:lnSpc>
              <a:buClr>
                <a:srgbClr val="969696"/>
              </a:buClr>
              <a:buSzPct val="80000"/>
            </a:pPr>
            <a:endParaRPr lang="ko-KR" altLang="en-US" sz="900" b="1" dirty="0" smtClean="0">
              <a:latin typeface="+mn-ea"/>
              <a:ea typeface="+mn-ea"/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7359526" y="855663"/>
            <a:ext cx="1484312" cy="5521325"/>
          </a:xfrm>
          <a:prstGeom prst="roundRect">
            <a:avLst/>
          </a:prstGeom>
          <a:solidFill>
            <a:srgbClr val="FFFFFF">
              <a:alpha val="69020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46" name="그림 157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1414463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그림 158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2162175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그림 159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45091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그림 160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66" y="5258420"/>
            <a:ext cx="285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모서리가 둥근 직사각형 49"/>
          <p:cNvSpPr/>
          <p:nvPr/>
        </p:nvSpPr>
        <p:spPr>
          <a:xfrm>
            <a:off x="7440488" y="982663"/>
            <a:ext cx="1319213" cy="53387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7359526" y="1079519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1. NIPA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접속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359526" y="1844824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신청과제 선택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560000" y="2564062"/>
            <a:ext cx="1128335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 접수</a:t>
            </a:r>
            <a:endParaRPr kumimoji="0" lang="en-US" altLang="ko-KR" sz="14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정보동의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기본정보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목적내용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기관정보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마</a:t>
            </a:r>
            <a:r>
              <a:rPr kumimoji="0"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인력정보</a:t>
            </a:r>
            <a:endParaRPr kumimoji="0"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바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 업  비</a:t>
            </a:r>
            <a:endParaRPr lang="en-US" altLang="ko-KR" sz="1200" spc="-150" dirty="0" smtClean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</a:t>
            </a:r>
            <a:r>
              <a:rPr lang="en-US" altLang="ko-KR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첨부자료</a:t>
            </a:r>
            <a:endParaRPr kumimoji="0" lang="ko-KR" altLang="en-US" sz="12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560000" y="4966898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완료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7560000" y="5737637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kumimoji="0" lang="en-US" altLang="ko-KR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400" spc="-150" dirty="0" smtClean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확인</a:t>
            </a:r>
            <a:endParaRPr kumimoji="0" lang="ko-KR" altLang="en-US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67676" y="3654770"/>
            <a:ext cx="3365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</a:rPr>
              <a:t>접수과제를 수행할 기관 정보를 입력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25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1231</Words>
  <Application>Microsoft Office PowerPoint</Application>
  <PresentationFormat>화면 슬라이드 쇼(4:3)</PresentationFormat>
  <Paragraphs>291</Paragraphs>
  <Slides>21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끝.  감사합니다.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류지웅</dc:creator>
  <cp:lastModifiedBy>nipa</cp:lastModifiedBy>
  <cp:revision>18</cp:revision>
  <cp:lastPrinted>2014-03-03T08:08:22Z</cp:lastPrinted>
  <dcterms:created xsi:type="dcterms:W3CDTF">2014-03-03T05:19:42Z</dcterms:created>
  <dcterms:modified xsi:type="dcterms:W3CDTF">2014-03-03T08:19:44Z</dcterms:modified>
</cp:coreProperties>
</file>